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78" r:id="rId6"/>
    <p:sldId id="261" r:id="rId7"/>
    <p:sldId id="262" r:id="rId8"/>
    <p:sldId id="279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0" r:id="rId22"/>
    <p:sldId id="275" r:id="rId23"/>
    <p:sldId id="276" r:id="rId24"/>
    <p:sldId id="277" r:id="rId25"/>
  </p:sldIdLst>
  <p:sldSz cx="18288000" cy="10287000"/>
  <p:notesSz cx="6858000" cy="9144000"/>
  <p:embeddedFontLst>
    <p:embeddedFont>
      <p:font typeface="DejaVu Sans Light" panose="020B0604020202020204" charset="0"/>
      <p:regular r:id="rId27"/>
    </p:embeddedFont>
    <p:embeddedFont>
      <p:font typeface="Arimo Bold" panose="020B0604020202020204" charset="0"/>
      <p:regular r:id="rId28"/>
    </p:embeddedFont>
    <p:embeddedFont>
      <p:font typeface="Times New Roman Bold" panose="02020803070505020304" pitchFamily="18" charset="0"/>
      <p:bold r:id="rId29"/>
    </p:embeddedFont>
    <p:embeddedFont>
      <p:font typeface="Cambria Math" panose="02040503050406030204" pitchFamily="18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Tahoma Bold" panose="020B0804030504040204" pitchFamily="34" charset="0"/>
      <p:bold r:id="rId35"/>
    </p:embeddedFont>
    <p:embeddedFont>
      <p:font typeface="Arimo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5337" autoAdjust="0"/>
  </p:normalViewPr>
  <p:slideViewPr>
    <p:cSldViewPr>
      <p:cViewPr varScale="1">
        <p:scale>
          <a:sx n="59" d="100"/>
          <a:sy n="59" d="100"/>
        </p:scale>
        <p:origin x="46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84164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1557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15333" y="1028700"/>
            <a:ext cx="10137934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spc="-7" dirty="0" smtClean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4400" b="1" spc="-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Optimal Scheduling of Plugin Electric Vehicles  Considering Seasonal Uncertainty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18940" y="4013200"/>
            <a:ext cx="8929644" cy="433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spc="-13" dirty="0">
                <a:solidFill>
                  <a:srgbClr val="000000"/>
                </a:solidFill>
                <a:latin typeface="Times New Roman" panose="02020603050405020304" pitchFamily="18" charset="0"/>
                <a:ea typeface="Tahoma Bold"/>
                <a:cs typeface="Times New Roman" panose="02020603050405020304" pitchFamily="18" charset="0"/>
                <a:sym typeface="Tahoma Bold"/>
              </a:rPr>
              <a:t>PROJECT MEMBERS:</a:t>
            </a:r>
          </a:p>
          <a:p>
            <a:pPr algn="l">
              <a:lnSpc>
                <a:spcPts val="3240"/>
              </a:lnSpc>
            </a:pPr>
            <a:endParaRPr lang="en-US" sz="2700" b="1" spc="-13" dirty="0">
              <a:solidFill>
                <a:srgbClr val="000000"/>
              </a:solidFill>
              <a:latin typeface="Times New Roman" panose="02020603050405020304" pitchFamily="18" charset="0"/>
              <a:ea typeface="Tahoma Bold"/>
              <a:cs typeface="Times New Roman" panose="02020603050405020304" pitchFamily="18" charset="0"/>
              <a:sym typeface="Tahoma Bold"/>
            </a:endParaRPr>
          </a:p>
          <a:p>
            <a:pPr marL="506730" lvl="1" indent="-253365" algn="l">
              <a:lnSpc>
                <a:spcPts val="3240"/>
              </a:lnSpc>
              <a:buAutoNum type="arabicPeriod"/>
            </a:pPr>
            <a:r>
              <a:rPr lang="en-US" sz="2700" spc="-63" dirty="0">
                <a:solidFill>
                  <a:srgbClr val="000000"/>
                </a:solidFill>
                <a:latin typeface="Times New Roman" panose="02020603050405020304" pitchFamily="18" charset="0"/>
                <a:ea typeface="DejaVu Sans Light"/>
                <a:cs typeface="Times New Roman" panose="02020603050405020304" pitchFamily="18" charset="0"/>
                <a:sym typeface="DejaVu Sans Light"/>
              </a:rPr>
              <a:t>SHRUTI MODI(12021002011038)</a:t>
            </a:r>
          </a:p>
          <a:p>
            <a:pPr marL="506730" lvl="1" indent="-253365" algn="l">
              <a:lnSpc>
                <a:spcPts val="3240"/>
              </a:lnSpc>
              <a:buAutoNum type="arabicPeriod"/>
            </a:pPr>
            <a:r>
              <a:rPr lang="en-US" sz="2700" spc="-85" dirty="0">
                <a:solidFill>
                  <a:srgbClr val="000000"/>
                </a:solidFill>
                <a:latin typeface="Times New Roman" panose="02020603050405020304" pitchFamily="18" charset="0"/>
                <a:ea typeface="DejaVu Sans Light"/>
                <a:cs typeface="Times New Roman" panose="02020603050405020304" pitchFamily="18" charset="0"/>
                <a:sym typeface="DejaVu Sans Light"/>
              </a:rPr>
              <a:t>RUPALI DUTTA(12021002011050)</a:t>
            </a:r>
          </a:p>
          <a:p>
            <a:pPr marL="506730" lvl="1" indent="-253365" algn="l">
              <a:lnSpc>
                <a:spcPts val="3240"/>
              </a:lnSpc>
              <a:buAutoNum type="arabicPeriod"/>
            </a:pPr>
            <a:r>
              <a:rPr lang="en-US" sz="2700" spc="-3" dirty="0">
                <a:solidFill>
                  <a:srgbClr val="000000"/>
                </a:solidFill>
                <a:latin typeface="Times New Roman" panose="02020603050405020304" pitchFamily="18" charset="0"/>
                <a:ea typeface="DejaVu Sans Light"/>
                <a:cs typeface="Times New Roman" panose="02020603050405020304" pitchFamily="18" charset="0"/>
                <a:sym typeface="DejaVu Sans Light"/>
              </a:rPr>
              <a:t>SOUMYADEEP BERA(12021002011001)</a:t>
            </a:r>
          </a:p>
          <a:p>
            <a:pPr marL="506730" lvl="1" indent="-253365" algn="l">
              <a:lnSpc>
                <a:spcPts val="3240"/>
              </a:lnSpc>
            </a:pPr>
            <a:endParaRPr lang="en-US" sz="2700" spc="-3" dirty="0">
              <a:solidFill>
                <a:srgbClr val="000000"/>
              </a:solidFill>
              <a:latin typeface="Times New Roman" panose="02020603050405020304" pitchFamily="18" charset="0"/>
              <a:ea typeface="DejaVu Sans Light"/>
              <a:cs typeface="Times New Roman" panose="02020603050405020304" pitchFamily="18" charset="0"/>
              <a:sym typeface="DejaVu Sans Light"/>
            </a:endParaRPr>
          </a:p>
          <a:p>
            <a:pPr marL="506730" lvl="1" indent="-253365" algn="l">
              <a:lnSpc>
                <a:spcPts val="3240"/>
              </a:lnSpc>
            </a:pPr>
            <a:r>
              <a:rPr lang="en-US" sz="2700" spc="-3" dirty="0">
                <a:solidFill>
                  <a:srgbClr val="000000"/>
                </a:solidFill>
                <a:latin typeface="Times New Roman" panose="02020603050405020304" pitchFamily="18" charset="0"/>
                <a:ea typeface="DejaVu Sans Light"/>
                <a:cs typeface="Times New Roman" panose="02020603050405020304" pitchFamily="18" charset="0"/>
                <a:sym typeface="DejaVu Sans Light"/>
              </a:rPr>
              <a:t>Under the supervision of </a:t>
            </a:r>
            <a:endParaRPr lang="en-US" sz="2700" spc="-3" dirty="0" smtClean="0">
              <a:solidFill>
                <a:srgbClr val="000000"/>
              </a:solidFill>
              <a:latin typeface="Times New Roman" panose="02020603050405020304" pitchFamily="18" charset="0"/>
              <a:ea typeface="DejaVu Sans Light"/>
              <a:cs typeface="Times New Roman" panose="02020603050405020304" pitchFamily="18" charset="0"/>
              <a:sym typeface="DejaVu Sans Light"/>
            </a:endParaRPr>
          </a:p>
          <a:p>
            <a:pPr marL="506730" lvl="1" indent="-253365" algn="l">
              <a:lnSpc>
                <a:spcPts val="3240"/>
              </a:lnSpc>
            </a:pPr>
            <a:r>
              <a:rPr lang="en-US" sz="2700" spc="-3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 Light"/>
                <a:cs typeface="Times New Roman" panose="02020603050405020304" pitchFamily="18" charset="0"/>
                <a:sym typeface="DejaVu Sans Light"/>
              </a:rPr>
              <a:t>Prof</a:t>
            </a:r>
            <a:r>
              <a:rPr lang="en-US" sz="2700" spc="-3" dirty="0">
                <a:solidFill>
                  <a:srgbClr val="000000"/>
                </a:solidFill>
                <a:latin typeface="Times New Roman" panose="02020603050405020304" pitchFamily="18" charset="0"/>
                <a:ea typeface="DejaVu Sans Light"/>
                <a:cs typeface="Times New Roman" panose="02020603050405020304" pitchFamily="18" charset="0"/>
                <a:sym typeface="DejaVu Sans Light"/>
              </a:rPr>
              <a:t>. (Dr.) </a:t>
            </a:r>
            <a:r>
              <a:rPr lang="en-US" sz="2700" spc="-3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 Light"/>
                <a:cs typeface="Times New Roman" panose="02020603050405020304" pitchFamily="18" charset="0"/>
                <a:sym typeface="DejaVu Sans Light"/>
              </a:rPr>
              <a:t>Sourav</a:t>
            </a:r>
            <a:r>
              <a:rPr lang="en-US" sz="2700" spc="-3" dirty="0">
                <a:solidFill>
                  <a:srgbClr val="000000"/>
                </a:solidFill>
                <a:latin typeface="Times New Roman" panose="02020603050405020304" pitchFamily="18" charset="0"/>
                <a:ea typeface="DejaVu Sans Light"/>
                <a:cs typeface="Times New Roman" panose="02020603050405020304" pitchFamily="18" charset="0"/>
                <a:sym typeface="DejaVu Sans Light"/>
              </a:rPr>
              <a:t> </a:t>
            </a:r>
            <a:r>
              <a:rPr lang="en-US" sz="2700" spc="-3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 Light"/>
                <a:cs typeface="Times New Roman" panose="02020603050405020304" pitchFamily="18" charset="0"/>
                <a:sym typeface="DejaVu Sans Light"/>
              </a:rPr>
              <a:t>Das</a:t>
            </a:r>
          </a:p>
          <a:p>
            <a:pPr marL="506730" lvl="1" indent="-253365" algn="l">
              <a:lnSpc>
                <a:spcPts val="3240"/>
              </a:lnSpc>
            </a:pPr>
            <a:r>
              <a:rPr lang="en-US" sz="2700" spc="-3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 Light"/>
                <a:cs typeface="Times New Roman" panose="02020603050405020304" pitchFamily="18" charset="0"/>
                <a:sym typeface="DejaVu Sans Light"/>
              </a:rPr>
              <a:t>Assistant Professor</a:t>
            </a:r>
            <a:endParaRPr lang="en-US" sz="2700" spc="-3" dirty="0">
              <a:solidFill>
                <a:srgbClr val="000000"/>
              </a:solidFill>
              <a:latin typeface="Times New Roman" panose="02020603050405020304" pitchFamily="18" charset="0"/>
              <a:ea typeface="DejaVu Sans Light"/>
              <a:cs typeface="Times New Roman" panose="02020603050405020304" pitchFamily="18" charset="0"/>
              <a:sym typeface="DejaVu Sans Light"/>
            </a:endParaRPr>
          </a:p>
          <a:p>
            <a:pPr marL="394123" lvl="1" indent="-197062" algn="l">
              <a:lnSpc>
                <a:spcPts val="2520"/>
              </a:lnSpc>
            </a:pPr>
            <a:r>
              <a:rPr lang="en-US" sz="2800" spc="-94" dirty="0">
                <a:solidFill>
                  <a:srgbClr val="000000"/>
                </a:solidFill>
                <a:latin typeface="Times New Roman" panose="02020603050405020304" pitchFamily="18" charset="0"/>
                <a:ea typeface="DejaVu Sans Light"/>
                <a:cs typeface="Times New Roman" panose="02020603050405020304" pitchFamily="18" charset="0"/>
                <a:sym typeface="DejaVu Sans Light"/>
              </a:rPr>
              <a:t>Department of Electrical Engineering</a:t>
            </a:r>
            <a:r>
              <a:rPr lang="en-US" sz="2800" spc="-94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 Light"/>
                <a:cs typeface="Times New Roman" panose="02020603050405020304" pitchFamily="18" charset="0"/>
                <a:sym typeface="DejaVu Sans Light"/>
              </a:rPr>
              <a:t>,</a:t>
            </a:r>
          </a:p>
          <a:p>
            <a:pPr marL="394123" lvl="1" indent="-197062" algn="l">
              <a:lnSpc>
                <a:spcPts val="2520"/>
              </a:lnSpc>
            </a:pPr>
            <a:r>
              <a:rPr lang="en-US" sz="2800" spc="-94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 Light"/>
                <a:cs typeface="Times New Roman" panose="02020603050405020304" pitchFamily="18" charset="0"/>
                <a:sym typeface="DejaVu Sans Light"/>
              </a:rPr>
              <a:t>IEM </a:t>
            </a:r>
            <a:r>
              <a:rPr lang="en-US" sz="2800" spc="-94" dirty="0">
                <a:solidFill>
                  <a:srgbClr val="000000"/>
                </a:solidFill>
                <a:latin typeface="Times New Roman" panose="02020603050405020304" pitchFamily="18" charset="0"/>
                <a:ea typeface="DejaVu Sans Light"/>
                <a:cs typeface="Times New Roman" panose="02020603050405020304" pitchFamily="18" charset="0"/>
                <a:sym typeface="DejaVu Sans Light"/>
              </a:rPr>
              <a:t>Kolkata</a:t>
            </a:r>
          </a:p>
        </p:txBody>
      </p:sp>
      <p:sp>
        <p:nvSpPr>
          <p:cNvPr id="4" name="Freeform 4"/>
          <p:cNvSpPr/>
          <p:nvPr/>
        </p:nvSpPr>
        <p:spPr>
          <a:xfrm>
            <a:off x="10875645" y="6206642"/>
            <a:ext cx="6521577" cy="3288983"/>
          </a:xfrm>
          <a:custGeom>
            <a:avLst/>
            <a:gdLst/>
            <a:ahLst/>
            <a:cxnLst/>
            <a:rect l="l" t="t" r="r" b="b"/>
            <a:pathLst>
              <a:path w="6521577" h="3288983">
                <a:moveTo>
                  <a:pt x="0" y="0"/>
                </a:moveTo>
                <a:lnTo>
                  <a:pt x="6521577" y="0"/>
                </a:lnTo>
                <a:lnTo>
                  <a:pt x="6521577" y="3288982"/>
                </a:lnTo>
                <a:lnTo>
                  <a:pt x="0" y="3288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2" b="-6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0038" y="1253490"/>
            <a:ext cx="2557080" cy="2145030"/>
          </a:xfrm>
          <a:custGeom>
            <a:avLst/>
            <a:gdLst/>
            <a:ahLst/>
            <a:cxnLst/>
            <a:rect l="l" t="t" r="r" b="b"/>
            <a:pathLst>
              <a:path w="2557080" h="2145030">
                <a:moveTo>
                  <a:pt x="0" y="0"/>
                </a:moveTo>
                <a:lnTo>
                  <a:pt x="2557080" y="0"/>
                </a:lnTo>
                <a:lnTo>
                  <a:pt x="2557080" y="2145030"/>
                </a:lnTo>
                <a:lnTo>
                  <a:pt x="0" y="21450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0" r="-19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11483" y="1253490"/>
            <a:ext cx="2475527" cy="2145030"/>
          </a:xfrm>
          <a:custGeom>
            <a:avLst/>
            <a:gdLst/>
            <a:ahLst/>
            <a:cxnLst/>
            <a:rect l="l" t="t" r="r" b="b"/>
            <a:pathLst>
              <a:path w="2475527" h="2145030">
                <a:moveTo>
                  <a:pt x="0" y="0"/>
                </a:moveTo>
                <a:lnTo>
                  <a:pt x="2475527" y="0"/>
                </a:lnTo>
                <a:lnTo>
                  <a:pt x="2475527" y="2145030"/>
                </a:lnTo>
                <a:lnTo>
                  <a:pt x="0" y="214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4" r="-774" b="-2822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887950" y="9851739"/>
            <a:ext cx="99060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 spc="-27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131876"/>
              </p:ext>
            </p:extLst>
          </p:nvPr>
        </p:nvGraphicFramePr>
        <p:xfrm>
          <a:off x="15240" y="190500"/>
          <a:ext cx="17583150" cy="10295317"/>
        </p:xfrm>
        <a:graphic>
          <a:graphicData uri="http://schemas.openxmlformats.org/drawingml/2006/table">
            <a:tbl>
              <a:tblPr/>
              <a:tblGrid>
                <a:gridCol w="12420600"/>
                <a:gridCol w="5162550"/>
              </a:tblGrid>
              <a:tr h="476688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High Battery Capacity (HBC)</a:t>
                      </a:r>
                      <a:endParaRPr lang="en-US" sz="11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2554"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endParaRPr lang="en-US" sz="1100" dirty="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799" dirty="0" smtClean="0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1799" dirty="0" smtClean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                             </a:t>
                      </a:r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799" dirty="0" smtClean="0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1799" dirty="0" smtClean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                              </a:t>
                      </a:r>
                      <a:r>
                        <a:rPr lang="en-US" sz="1799" b="1" dirty="0" smtClean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Fig</a:t>
                      </a:r>
                      <a:r>
                        <a:rPr lang="en-US" sz="1799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. 2a.</a:t>
                      </a:r>
                      <a:r>
                        <a:rPr lang="en-US" sz="17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. Charging Strategy for HBC set of vehicles considering G2V + V2G</a:t>
                      </a:r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799" dirty="0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1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In this charging strategy we can see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white spaces are more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which shows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discharging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and the dark blue spaces are less which shows charging.</a:t>
                      </a:r>
                      <a:endParaRPr lang="en-US" sz="1800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053">
                <a:tc>
                  <a:txBody>
                    <a:bodyPr/>
                    <a:lstStyle/>
                    <a:p>
                      <a:pPr algn="l">
                        <a:lnSpc>
                          <a:spcPts val="2332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Low Battery Capacity (LBC)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32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9747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endParaRPr lang="en-US" sz="1100" dirty="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160"/>
                        </a:lnSpc>
                      </a:pPr>
                      <a:r>
                        <a:rPr lang="en-US" sz="18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</a:t>
                      </a:r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800" spc="-5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algn="l">
                        <a:lnSpc>
                          <a:spcPts val="2160"/>
                        </a:lnSpc>
                      </a:pPr>
                      <a:r>
                        <a:rPr lang="en-US" sz="18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  </a:t>
                      </a:r>
                      <a:endParaRPr lang="en-US" sz="1800" spc="-5" dirty="0" smtClean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800" b="1" spc="-5" dirty="0" smtClean="0">
                        <a:solidFill>
                          <a:srgbClr val="000000"/>
                        </a:solidFill>
                        <a:latin typeface="Times New Roman"/>
                        <a:ea typeface="Times New Roman Bold"/>
                        <a:cs typeface="Times New Roman"/>
                        <a:sym typeface="Times New Roman"/>
                      </a:endParaRPr>
                    </a:p>
                    <a:p>
                      <a:pPr algn="l">
                        <a:lnSpc>
                          <a:spcPts val="2160"/>
                        </a:lnSpc>
                      </a:pPr>
                      <a:r>
                        <a:rPr lang="en-US" sz="1800" b="1" spc="-5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 Bold"/>
                          <a:cs typeface="Times New Roman"/>
                          <a:sym typeface="Times New Roman"/>
                        </a:rPr>
                        <a:t>                                          </a:t>
                      </a:r>
                      <a:r>
                        <a:rPr lang="en-US" sz="1800" b="1" spc="-5" dirty="0" smtClean="0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Fig</a:t>
                      </a:r>
                      <a:r>
                        <a:rPr lang="en-US" sz="1800" b="1" spc="-5" dirty="0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. 2b. </a:t>
                      </a:r>
                      <a:r>
                        <a:rPr lang="en-US" sz="18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Charging Strategy for LBC set of vehicles considering G2V + V2G</a:t>
                      </a:r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800" spc="-5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03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In this charging strategy we can see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dark blue spaces are more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which shows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charging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and the white spaces are less which shows discharging.</a:t>
                      </a:r>
                      <a:endParaRPr lang="en-US" sz="1800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7806988" y="9851739"/>
            <a:ext cx="322898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 spc="-5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10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9" t="5276" r="6531" b="3277"/>
          <a:stretch/>
        </p:blipFill>
        <p:spPr>
          <a:xfrm>
            <a:off x="15240" y="800100"/>
            <a:ext cx="12268200" cy="3703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8" t="6086" r="7576" b="4379"/>
          <a:stretch/>
        </p:blipFill>
        <p:spPr>
          <a:xfrm>
            <a:off x="91440" y="5753100"/>
            <a:ext cx="12115800" cy="39274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356363"/>
              </p:ext>
            </p:extLst>
          </p:nvPr>
        </p:nvGraphicFramePr>
        <p:xfrm>
          <a:off x="14287" y="0"/>
          <a:ext cx="17792700" cy="10554525"/>
        </p:xfrm>
        <a:graphic>
          <a:graphicData uri="http://schemas.openxmlformats.org/drawingml/2006/table">
            <a:tbl>
              <a:tblPr/>
              <a:tblGrid>
                <a:gridCol w="9594015"/>
                <a:gridCol w="8198685"/>
              </a:tblGrid>
              <a:tr h="451061">
                <a:tc gridSpan="2">
                  <a:txBody>
                    <a:bodyPr/>
                    <a:lstStyle/>
                    <a:p>
                      <a:pPr algn="l">
                        <a:lnSpc>
                          <a:spcPts val="2039"/>
                        </a:lnSpc>
                        <a:defRPr/>
                      </a:pPr>
                      <a:r>
                        <a:rPr lang="en-US" sz="1699" b="1" spc="-8" dirty="0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High Battery Capacity (HBC)</a:t>
                      </a:r>
                      <a:endParaRPr lang="en-US" sz="11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039"/>
                        </a:lnSpc>
                        <a:defRPr/>
                      </a:pPr>
                      <a:r>
                        <a:rPr lang="en-US" sz="1699" b="1" spc="-8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High Battery Capacity (HBC)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7896"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endParaRPr lang="en-US" sz="1100" dirty="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1799" spc="-7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       </a:t>
                      </a:r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1799" spc="-7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                           </a:t>
                      </a:r>
                      <a:endParaRPr lang="en-US" sz="1799" spc="-7" dirty="0" smtClean="0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799" spc="-7" dirty="0" smtClean="0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1799" spc="-7" baseline="0" dirty="0" smtClean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                      </a:t>
                      </a:r>
                      <a:r>
                        <a:rPr lang="en-US" sz="1799" spc="-7" dirty="0" smtClean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1799" b="1" spc="-7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Fig. 3a. </a:t>
                      </a:r>
                      <a:r>
                        <a:rPr lang="en-US" sz="1799" spc="-7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Energy Requirement Fulfilment of HBC set of </a:t>
                      </a:r>
                      <a:r>
                        <a:rPr lang="en-US" sz="1799" spc="-7" dirty="0" smtClean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vehicles</a:t>
                      </a:r>
                      <a:endParaRPr lang="en-US" sz="1799" spc="-7" dirty="0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We can see from the figure that the energy required by the vehicles has been </a:t>
                      </a:r>
                      <a:r>
                        <a:rPr lang="en-US" sz="2999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completely fulfilled</a:t>
                      </a:r>
                      <a:r>
                        <a:rPr lang="en-US" sz="29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with the charging strategies developed for HBC during summer</a:t>
                      </a:r>
                      <a:r>
                        <a:rPr lang="en-US" sz="2999" dirty="0" smtClean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. </a:t>
                      </a:r>
                      <a:r>
                        <a:rPr lang="en-US" sz="2999" b="1" dirty="0" smtClean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Even after participating in V2G mode of operation</a:t>
                      </a:r>
                      <a:r>
                        <a:rPr lang="en-US" sz="2999" dirty="0" smtClean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.</a:t>
                      </a:r>
                      <a:endParaRPr lang="en-US" sz="1100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705">
                <a:tc gridSpan="2">
                  <a:txBody>
                    <a:bodyPr/>
                    <a:lstStyle/>
                    <a:p>
                      <a:pPr algn="l">
                        <a:lnSpc>
                          <a:spcPts val="225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Low Battery Capacity (LBC)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25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Low Battery Capacity (LBC)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9863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                         Fig. 3b.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Energy Requirement Fulfilment of LBC set of vehicles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899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We can see from the figure that the energy required by the vehicles has been </a:t>
                      </a:r>
                      <a:r>
                        <a:rPr lang="en-US" sz="2999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completely fulfilled </a:t>
                      </a:r>
                      <a:r>
                        <a:rPr lang="en-US" sz="29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with the charging strategies developed for LBC during summer.</a:t>
                      </a:r>
                      <a:endParaRPr lang="en-US" sz="1100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7806988" y="9851739"/>
            <a:ext cx="322898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 spc="-5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" t="15382" r="6100" b="15991"/>
          <a:stretch/>
        </p:blipFill>
        <p:spPr>
          <a:xfrm>
            <a:off x="80205" y="473326"/>
            <a:ext cx="9469136" cy="48257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" t="15686" r="6061" b="16667"/>
          <a:stretch/>
        </p:blipFill>
        <p:spPr>
          <a:xfrm>
            <a:off x="80205" y="6000934"/>
            <a:ext cx="9469136" cy="38174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39859"/>
              </p:ext>
            </p:extLst>
          </p:nvPr>
        </p:nvGraphicFramePr>
        <p:xfrm>
          <a:off x="166688" y="222610"/>
          <a:ext cx="17640300" cy="9301791"/>
        </p:xfrm>
        <a:graphic>
          <a:graphicData uri="http://schemas.openxmlformats.org/drawingml/2006/table">
            <a:tbl>
              <a:tblPr/>
              <a:tblGrid>
                <a:gridCol w="9694393"/>
                <a:gridCol w="7945907"/>
              </a:tblGrid>
              <a:tr h="419530">
                <a:tc gridSpan="2">
                  <a:txBody>
                    <a:bodyPr/>
                    <a:lstStyle/>
                    <a:p>
                      <a:pPr algn="l">
                        <a:lnSpc>
                          <a:spcPts val="2272"/>
                        </a:lnSpc>
                        <a:defRPr/>
                      </a:pPr>
                      <a:r>
                        <a:rPr lang="en-US" sz="2100" b="1" dirty="0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3.6.2 For Monsoon</a:t>
                      </a:r>
                      <a:endParaRPr lang="en-US" sz="11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272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3.6.2 For Monsoon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786">
                <a:tc gridSpan="2">
                  <a:txBody>
                    <a:bodyPr/>
                    <a:lstStyle/>
                    <a:p>
                      <a:pPr algn="l">
                        <a:lnSpc>
                          <a:spcPts val="2010"/>
                        </a:lnSpc>
                        <a:defRPr/>
                      </a:pPr>
                      <a:r>
                        <a:rPr lang="en-US" sz="1800" b="1" spc="-7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High Battery Capacity (HBC)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010"/>
                        </a:lnSpc>
                        <a:defRPr/>
                      </a:pPr>
                      <a:r>
                        <a:rPr lang="en-US" sz="1800" b="1" spc="-7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High Battery Capacity (HBC)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2949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sz="1800" b="1" spc="-7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Fig. 1a. </a:t>
                      </a:r>
                      <a:r>
                        <a:rPr lang="en-US" sz="1800" spc="-7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Energy Exchange of HBC set of vehicles for 48 slots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6"/>
                        </a:lnSpc>
                        <a:defRPr/>
                      </a:pPr>
                      <a:r>
                        <a:rPr lang="en-US" sz="2899" spc="-9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Here we can see the energy exchange between grid and vehicle for 48  slots during monsoon. The vehicles are </a:t>
                      </a:r>
                      <a:r>
                        <a:rPr lang="en-US" sz="2899" b="1" spc="-9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undergoing more  V2G(discharging)</a:t>
                      </a:r>
                      <a:r>
                        <a:rPr lang="en-US" sz="2899" spc="-9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than G2V(charging) </a:t>
                      </a:r>
                      <a:endParaRPr lang="en-US" sz="1100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902">
                <a:tc gridSpan="2">
                  <a:txBody>
                    <a:bodyPr/>
                    <a:lstStyle/>
                    <a:p>
                      <a:pPr algn="l">
                        <a:lnSpc>
                          <a:spcPts val="2272"/>
                        </a:lnSpc>
                        <a:defRPr/>
                      </a:pPr>
                      <a:r>
                        <a:rPr lang="en-US" sz="2100" b="1" spc="-7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Low Battery Capacity (LBC)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272"/>
                        </a:lnSpc>
                        <a:defRPr/>
                      </a:pPr>
                      <a:r>
                        <a:rPr lang="en-US" sz="2100" b="1" spc="-7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Low Battery Capacity (LBC)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0624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                          Fig. 1b. 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Energy Exchange of LBC set of vehicles for 48 slots.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Here we can see the energy exchange between grid and vehicle for 48 slots for LBC during monsoon. The vehicles are </a:t>
                      </a:r>
                      <a:r>
                        <a:rPr lang="en-US" sz="2899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undergoing more G2V(charging)</a:t>
                      </a:r>
                      <a:r>
                        <a:rPr lang="en-US" sz="28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than V2G(discharging).</a:t>
                      </a:r>
                      <a:endParaRPr lang="en-US" sz="11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532511" y="1024395"/>
            <a:ext cx="9102898" cy="2625530"/>
          </a:xfrm>
          <a:custGeom>
            <a:avLst/>
            <a:gdLst/>
            <a:ahLst/>
            <a:cxnLst/>
            <a:rect l="l" t="t" r="r" b="b"/>
            <a:pathLst>
              <a:path w="9102898" h="2625530">
                <a:moveTo>
                  <a:pt x="0" y="0"/>
                </a:moveTo>
                <a:lnTo>
                  <a:pt x="9102898" y="0"/>
                </a:lnTo>
                <a:lnTo>
                  <a:pt x="9102898" y="2625530"/>
                </a:lnTo>
                <a:lnTo>
                  <a:pt x="0" y="2625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156" b="-5415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806988" y="9851739"/>
            <a:ext cx="322898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 spc="-5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12</a:t>
            </a:r>
          </a:p>
        </p:txBody>
      </p:sp>
      <p:sp>
        <p:nvSpPr>
          <p:cNvPr id="5" name="Freeform 5"/>
          <p:cNvSpPr/>
          <p:nvPr/>
        </p:nvSpPr>
        <p:spPr>
          <a:xfrm>
            <a:off x="378270" y="5143500"/>
            <a:ext cx="9257139" cy="3935963"/>
          </a:xfrm>
          <a:custGeom>
            <a:avLst/>
            <a:gdLst/>
            <a:ahLst/>
            <a:cxnLst/>
            <a:rect l="l" t="t" r="r" b="b"/>
            <a:pathLst>
              <a:path w="9257139" h="3935963">
                <a:moveTo>
                  <a:pt x="0" y="0"/>
                </a:moveTo>
                <a:lnTo>
                  <a:pt x="9257139" y="0"/>
                </a:lnTo>
                <a:lnTo>
                  <a:pt x="9257139" y="3935963"/>
                </a:lnTo>
                <a:lnTo>
                  <a:pt x="0" y="3935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659" b="-25652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876928"/>
              </p:ext>
            </p:extLst>
          </p:nvPr>
        </p:nvGraphicFramePr>
        <p:xfrm>
          <a:off x="390525" y="507714"/>
          <a:ext cx="17506950" cy="9548238"/>
        </p:xfrm>
        <a:graphic>
          <a:graphicData uri="http://schemas.openxmlformats.org/drawingml/2006/table">
            <a:tbl>
              <a:tblPr/>
              <a:tblGrid>
                <a:gridCol w="9031302"/>
                <a:gridCol w="8475648"/>
              </a:tblGrid>
              <a:tr h="419449">
                <a:tc gridSpan="2">
                  <a:txBody>
                    <a:bodyPr/>
                    <a:lstStyle/>
                    <a:p>
                      <a:pPr algn="l">
                        <a:lnSpc>
                          <a:spcPts val="2250"/>
                        </a:lnSpc>
                        <a:defRPr/>
                      </a:pPr>
                      <a:r>
                        <a:rPr lang="en-US" sz="2100" b="1" dirty="0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High Battery Capacity (HBC)</a:t>
                      </a:r>
                      <a:endParaRPr lang="en-US" sz="11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25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High Battery Capacity (HBC)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8577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100" b="1" spc="-7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Fig. 2a. </a:t>
                      </a:r>
                      <a:r>
                        <a:rPr lang="en-US" sz="2100" spc="-7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Charging Strategy for HBC set of vehicles considering G2V + V2G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79"/>
                        </a:lnSpc>
                        <a:defRPr/>
                      </a:pPr>
                      <a:endParaRPr lang="en-US" sz="1100" dirty="0"/>
                    </a:p>
                    <a:p>
                      <a:pPr algn="just">
                        <a:lnSpc>
                          <a:spcPts val="3218"/>
                        </a:lnSpc>
                      </a:pPr>
                      <a:r>
                        <a:rPr lang="en-US" sz="2899" spc="-9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 this charging strategy we can see </a:t>
                      </a:r>
                      <a:r>
                        <a:rPr lang="en-US" sz="2899" b="1" spc="-9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white spaces are more</a:t>
                      </a:r>
                      <a:r>
                        <a:rPr lang="en-US" sz="2899" spc="-9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which  shows discharging and the dark blue spaces are less which shows  charging.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139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Low</a:t>
                      </a:r>
                      <a:r>
                        <a:rPr lang="en-US" sz="20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Battery Capacity (LBC)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9073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100" b="1" spc="-6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Fig. 2b. </a:t>
                      </a:r>
                      <a:r>
                        <a:rPr lang="en-US" sz="2100" spc="-6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Charging Strategy for LBC set of vehicles considering G2V + V2G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2100" spc="-6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In this charging strategy we can see </a:t>
                      </a:r>
                      <a:r>
                        <a:rPr lang="en-US" sz="2899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dark blue spaces are more </a:t>
                      </a:r>
                      <a:r>
                        <a:rPr lang="en-US" sz="28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which shows charging and the white spaces are less which shows discharging</a:t>
                      </a:r>
                      <a:endParaRPr lang="en-US" sz="1100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706805" y="1028700"/>
            <a:ext cx="5618699" cy="3425072"/>
          </a:xfrm>
          <a:custGeom>
            <a:avLst/>
            <a:gdLst/>
            <a:ahLst/>
            <a:cxnLst/>
            <a:rect l="l" t="t" r="r" b="b"/>
            <a:pathLst>
              <a:path w="5618699" h="3425072">
                <a:moveTo>
                  <a:pt x="0" y="0"/>
                </a:moveTo>
                <a:lnTo>
                  <a:pt x="5618700" y="0"/>
                </a:lnTo>
                <a:lnTo>
                  <a:pt x="5618700" y="3425072"/>
                </a:lnTo>
                <a:lnTo>
                  <a:pt x="0" y="3425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74" b="-561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806988" y="9851739"/>
            <a:ext cx="322898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 spc="-5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13</a:t>
            </a:r>
          </a:p>
        </p:txBody>
      </p:sp>
      <p:sp>
        <p:nvSpPr>
          <p:cNvPr id="5" name="Freeform 5"/>
          <p:cNvSpPr/>
          <p:nvPr/>
        </p:nvSpPr>
        <p:spPr>
          <a:xfrm>
            <a:off x="1493131" y="5654293"/>
            <a:ext cx="5832373" cy="3680207"/>
          </a:xfrm>
          <a:custGeom>
            <a:avLst/>
            <a:gdLst/>
            <a:ahLst/>
            <a:cxnLst/>
            <a:rect l="l" t="t" r="r" b="b"/>
            <a:pathLst>
              <a:path w="5832373" h="3680207">
                <a:moveTo>
                  <a:pt x="0" y="0"/>
                </a:moveTo>
                <a:lnTo>
                  <a:pt x="5832374" y="0"/>
                </a:lnTo>
                <a:lnTo>
                  <a:pt x="5832374" y="3680207"/>
                </a:lnTo>
                <a:lnTo>
                  <a:pt x="0" y="3680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61" b="-6465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946584"/>
              </p:ext>
            </p:extLst>
          </p:nvPr>
        </p:nvGraphicFramePr>
        <p:xfrm>
          <a:off x="685800" y="302578"/>
          <a:ext cx="17392650" cy="9794239"/>
        </p:xfrm>
        <a:graphic>
          <a:graphicData uri="http://schemas.openxmlformats.org/drawingml/2006/table">
            <a:tbl>
              <a:tblPr/>
              <a:tblGrid>
                <a:gridCol w="8972349"/>
                <a:gridCol w="8420301"/>
              </a:tblGrid>
              <a:tr h="480559">
                <a:tc gridSpan="2">
                  <a:txBody>
                    <a:bodyPr/>
                    <a:lstStyle/>
                    <a:p>
                      <a:pPr algn="l">
                        <a:lnSpc>
                          <a:spcPts val="2010"/>
                        </a:lnSpc>
                        <a:defRPr/>
                      </a:pPr>
                      <a:r>
                        <a:rPr lang="en-US" sz="1800" b="1" spc="-7" dirty="0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High Battery Capacity (HBC)</a:t>
                      </a:r>
                      <a:endParaRPr lang="en-US" sz="11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010"/>
                        </a:lnSpc>
                        <a:defRPr/>
                      </a:pPr>
                      <a:r>
                        <a:rPr lang="en-US" sz="1800" b="1" spc="-7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High Battery Capacity (HBC)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74">
                <a:tc>
                  <a:txBody>
                    <a:bodyPr/>
                    <a:lstStyle/>
                    <a:p>
                      <a:pPr algn="l">
                        <a:lnSpc>
                          <a:spcPts val="21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5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5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5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5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5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5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5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5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5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5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59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159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159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159"/>
                        </a:lnSpc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Fig. 3a. 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Energy Requirement Fulfilment of HBC set of vehicles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8"/>
                        </a:lnSpc>
                        <a:defRPr/>
                      </a:pPr>
                      <a:r>
                        <a:rPr lang="en-US" sz="2899" spc="-9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 can see from the figure that the energy required by the vehicles  has been </a:t>
                      </a:r>
                      <a:r>
                        <a:rPr lang="en-US" sz="2899" b="1" spc="-9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completely fulfilled </a:t>
                      </a:r>
                      <a:r>
                        <a:rPr lang="en-US" sz="2899" spc="-9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with the charging strategies developed  for HBC during monsoon.</a:t>
                      </a:r>
                      <a:endParaRPr lang="en-US" sz="1100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43">
                <a:tc gridSpan="2">
                  <a:txBody>
                    <a:bodyPr/>
                    <a:lstStyle/>
                    <a:p>
                      <a:pPr algn="l">
                        <a:lnSpc>
                          <a:spcPts val="2272"/>
                        </a:lnSpc>
                        <a:defRPr/>
                      </a:pPr>
                      <a:r>
                        <a:rPr lang="en-US" sz="2100" b="1" spc="-7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Low Battery Capacity (LBC)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272"/>
                        </a:lnSpc>
                        <a:defRPr/>
                      </a:pPr>
                      <a:r>
                        <a:rPr lang="en-US" sz="2100" b="1" spc="-7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Low Battery Capacity (LBC)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3237">
                <a:tc>
                  <a:txBody>
                    <a:bodyPr/>
                    <a:lstStyle/>
                    <a:p>
                      <a:pPr algn="l">
                        <a:lnSpc>
                          <a:spcPts val="2272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72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272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272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272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272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272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272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272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272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272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272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272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272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055"/>
                        </a:lnSpc>
                      </a:pPr>
                      <a:r>
                        <a:rPr lang="en-US" sz="1900" b="1" spc="-5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                F</a:t>
                      </a:r>
                      <a:r>
                        <a:rPr lang="en-US" sz="1900" spc="-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ig.3b.Energy Requirement Fulfilment of LBC set of Vehicles</a:t>
                      </a:r>
                    </a:p>
                    <a:p>
                      <a:pPr algn="l">
                        <a:lnSpc>
                          <a:spcPts val="2272"/>
                        </a:lnSpc>
                      </a:pPr>
                      <a:endParaRPr lang="en-US" sz="1900" spc="-5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We can see from the figure that the energy required by the vehicles has been </a:t>
                      </a:r>
                      <a:r>
                        <a:rPr lang="en-US" sz="2899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completely fulfilled </a:t>
                      </a:r>
                      <a:r>
                        <a:rPr lang="en-US" sz="28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with the charging strategies developed for LBC during monsoon.</a:t>
                      </a:r>
                      <a:endParaRPr lang="en-US" sz="11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836815" y="1028700"/>
            <a:ext cx="6373719" cy="2973874"/>
          </a:xfrm>
          <a:custGeom>
            <a:avLst/>
            <a:gdLst/>
            <a:ahLst/>
            <a:cxnLst/>
            <a:rect l="l" t="t" r="r" b="b"/>
            <a:pathLst>
              <a:path w="6373719" h="2973874">
                <a:moveTo>
                  <a:pt x="0" y="0"/>
                </a:moveTo>
                <a:lnTo>
                  <a:pt x="6373719" y="0"/>
                </a:lnTo>
                <a:lnTo>
                  <a:pt x="6373719" y="2973874"/>
                </a:lnTo>
                <a:lnTo>
                  <a:pt x="0" y="2973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950" b="-1982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806988" y="9851739"/>
            <a:ext cx="322898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 spc="-5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14</a:t>
            </a:r>
          </a:p>
        </p:txBody>
      </p:sp>
      <p:sp>
        <p:nvSpPr>
          <p:cNvPr id="5" name="Freeform 5"/>
          <p:cNvSpPr/>
          <p:nvPr/>
        </p:nvSpPr>
        <p:spPr>
          <a:xfrm>
            <a:off x="1836815" y="5654969"/>
            <a:ext cx="6528302" cy="3068237"/>
          </a:xfrm>
          <a:custGeom>
            <a:avLst/>
            <a:gdLst/>
            <a:ahLst/>
            <a:cxnLst/>
            <a:rect l="l" t="t" r="r" b="b"/>
            <a:pathLst>
              <a:path w="6528302" h="3068237">
                <a:moveTo>
                  <a:pt x="0" y="0"/>
                </a:moveTo>
                <a:lnTo>
                  <a:pt x="6528302" y="0"/>
                </a:lnTo>
                <a:lnTo>
                  <a:pt x="6528302" y="3068237"/>
                </a:lnTo>
                <a:lnTo>
                  <a:pt x="0" y="3068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665" b="-20174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973773"/>
              </p:ext>
            </p:extLst>
          </p:nvPr>
        </p:nvGraphicFramePr>
        <p:xfrm>
          <a:off x="128588" y="0"/>
          <a:ext cx="17678400" cy="9977944"/>
        </p:xfrm>
        <a:graphic>
          <a:graphicData uri="http://schemas.openxmlformats.org/drawingml/2006/table">
            <a:tbl>
              <a:tblPr/>
              <a:tblGrid>
                <a:gridCol w="9085798"/>
                <a:gridCol w="8592602"/>
              </a:tblGrid>
              <a:tr h="419500">
                <a:tc gridSpan="2">
                  <a:txBody>
                    <a:bodyPr/>
                    <a:lstStyle/>
                    <a:p>
                      <a:pPr algn="l">
                        <a:lnSpc>
                          <a:spcPts val="2272"/>
                        </a:lnSpc>
                        <a:defRPr/>
                      </a:pPr>
                      <a:r>
                        <a:rPr lang="en-US" sz="2100" b="1" dirty="0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3.6.2 For Winter</a:t>
                      </a:r>
                      <a:endParaRPr lang="en-US" sz="11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272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3.6.2 For Winter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762">
                <a:tc gridSpan="2">
                  <a:txBody>
                    <a:bodyPr/>
                    <a:lstStyle/>
                    <a:p>
                      <a:pPr algn="l">
                        <a:lnSpc>
                          <a:spcPts val="2017"/>
                        </a:lnSpc>
                        <a:defRPr/>
                      </a:pPr>
                      <a:r>
                        <a:rPr lang="en-US" sz="1800" b="1" spc="-7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High Battery Capacity (HBC)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017"/>
                        </a:lnSpc>
                        <a:defRPr/>
                      </a:pPr>
                      <a:r>
                        <a:rPr lang="en-US" sz="1800" b="1" spc="-7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High Battery Capacity (HBC)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1786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sz="1800" b="1" spc="-7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Fig. 1a.</a:t>
                      </a:r>
                      <a:r>
                        <a:rPr lang="en-US" sz="1800" spc="-7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Energy Exchange of HBC set of vehicles for 48 slots.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71"/>
                        </a:lnSpc>
                        <a:defRPr/>
                      </a:pPr>
                      <a:r>
                        <a:rPr lang="en-US" sz="2899" spc="-9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Here we can see the energy exchange between grid and vehicle for 48  slots during winter.</a:t>
                      </a:r>
                      <a:endParaRPr lang="en-US" sz="1100" dirty="0"/>
                    </a:p>
                    <a:p>
                      <a:pPr algn="l">
                        <a:lnSpc>
                          <a:spcPts val="3226"/>
                        </a:lnSpc>
                      </a:pPr>
                      <a:r>
                        <a:rPr lang="en-US" sz="2899" spc="-9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vehicles are undergoing </a:t>
                      </a:r>
                      <a:r>
                        <a:rPr lang="en-US" sz="2899" b="1" spc="-9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more V2G(discharging) </a:t>
                      </a:r>
                      <a:r>
                        <a:rPr lang="en-US" sz="2899" spc="-9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than  G2V(charging) even when the tariff rate is high (as we can see from  fig 3.5)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239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 b="1" spc="-7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Low Battery Capacity (LBC)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25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7657"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                    Fig. 1b. 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Energy Exchange of LBC set of vehicles for 48 slots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Here we can see the energy exchange between grid and vehicle for 48 slots for LBC during winter.</a:t>
                      </a:r>
                      <a:endParaRPr lang="en-US" sz="1100" dirty="0"/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The vehicles are undergoing </a:t>
                      </a:r>
                      <a:r>
                        <a:rPr lang="en-US" sz="2799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more G2V(charging)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than V2G(discharging).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472137" y="1028700"/>
            <a:ext cx="6612742" cy="3437685"/>
          </a:xfrm>
          <a:custGeom>
            <a:avLst/>
            <a:gdLst/>
            <a:ahLst/>
            <a:cxnLst/>
            <a:rect l="l" t="t" r="r" b="b"/>
            <a:pathLst>
              <a:path w="6612742" h="3437685">
                <a:moveTo>
                  <a:pt x="0" y="0"/>
                </a:moveTo>
                <a:lnTo>
                  <a:pt x="6612741" y="0"/>
                </a:lnTo>
                <a:lnTo>
                  <a:pt x="6612741" y="3437685"/>
                </a:lnTo>
                <a:lnTo>
                  <a:pt x="0" y="3437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90" r="-2653" b="-2398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806988" y="9851739"/>
            <a:ext cx="322898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 spc="-5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15</a:t>
            </a:r>
          </a:p>
        </p:txBody>
      </p:sp>
      <p:sp>
        <p:nvSpPr>
          <p:cNvPr id="5" name="Freeform 5"/>
          <p:cNvSpPr/>
          <p:nvPr/>
        </p:nvSpPr>
        <p:spPr>
          <a:xfrm>
            <a:off x="500830" y="5829300"/>
            <a:ext cx="8555355" cy="3675697"/>
          </a:xfrm>
          <a:custGeom>
            <a:avLst/>
            <a:gdLst/>
            <a:ahLst/>
            <a:cxnLst/>
            <a:rect l="l" t="t" r="r" b="b"/>
            <a:pathLst>
              <a:path w="8555355" h="3675697">
                <a:moveTo>
                  <a:pt x="0" y="0"/>
                </a:moveTo>
                <a:lnTo>
                  <a:pt x="8555355" y="0"/>
                </a:lnTo>
                <a:lnTo>
                  <a:pt x="8555355" y="3675697"/>
                </a:lnTo>
                <a:lnTo>
                  <a:pt x="0" y="36756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950" b="-19950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828524"/>
              </p:ext>
            </p:extLst>
          </p:nvPr>
        </p:nvGraphicFramePr>
        <p:xfrm>
          <a:off x="457200" y="225933"/>
          <a:ext cx="17564100" cy="9946767"/>
        </p:xfrm>
        <a:graphic>
          <a:graphicData uri="http://schemas.openxmlformats.org/drawingml/2006/table">
            <a:tbl>
              <a:tblPr/>
              <a:tblGrid>
                <a:gridCol w="9027065"/>
                <a:gridCol w="8537035"/>
              </a:tblGrid>
              <a:tr h="658552">
                <a:tc gridSpan="2">
                  <a:txBody>
                    <a:bodyPr/>
                    <a:lstStyle/>
                    <a:p>
                      <a:pPr algn="l">
                        <a:lnSpc>
                          <a:spcPts val="2272"/>
                        </a:lnSpc>
                        <a:defRPr/>
                      </a:pPr>
                      <a:r>
                        <a:rPr lang="en-US" sz="2100" b="1" spc="-7" dirty="0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High Battery Capacity (HBC)</a:t>
                      </a:r>
                      <a:endParaRPr lang="en-US" sz="11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272"/>
                        </a:lnSpc>
                        <a:defRPr/>
                      </a:pPr>
                      <a:r>
                        <a:rPr lang="en-US" sz="2100" b="1" spc="-7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High Battery Capacity (HBC)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4980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r>
                        <a:rPr lang="en-US" sz="1800" spc="-7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 </a:t>
                      </a:r>
                      <a:r>
                        <a:rPr lang="en-US" sz="1800" b="1" spc="-7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Fig. 2a. </a:t>
                      </a:r>
                      <a:r>
                        <a:rPr lang="en-US" sz="1800" spc="-7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Charging Strategy for HBC set of vehicles considering G2V + V2G</a:t>
                      </a:r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800" spc="-7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In this charging strategy we can see </a:t>
                      </a:r>
                      <a:r>
                        <a:rPr lang="en-US" sz="2899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white spaces are more</a:t>
                      </a:r>
                      <a:r>
                        <a:rPr lang="en-US" sz="28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which shows </a:t>
                      </a:r>
                      <a:r>
                        <a:rPr lang="en-US" sz="2899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discharging</a:t>
                      </a:r>
                      <a:r>
                        <a:rPr lang="en-US" sz="28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and the dark blue spaces are less which shows charging.</a:t>
                      </a:r>
                      <a:endParaRPr lang="en-US" sz="1100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893">
                <a:tc gridSpan="2">
                  <a:txBody>
                    <a:bodyPr/>
                    <a:lstStyle/>
                    <a:p>
                      <a:pPr algn="l">
                        <a:lnSpc>
                          <a:spcPts val="2017"/>
                        </a:lnSpc>
                        <a:defRPr/>
                      </a:pPr>
                      <a:r>
                        <a:rPr lang="en-US" sz="1800" b="1" spc="-7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Low Battery Capacity (LBC)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017"/>
                        </a:lnSpc>
                        <a:defRPr/>
                      </a:pPr>
                      <a:r>
                        <a:rPr lang="en-US" sz="1800" b="1" spc="-7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Low Battery Capacity (LBC)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9342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200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          Fig. 2b. 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Charging Strategy for LBC set of vehicles considering G2V + V2G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In this charging strategy we can see </a:t>
                      </a:r>
                      <a:r>
                        <a:rPr lang="en-US" sz="2899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dark blue spaces are more</a:t>
                      </a:r>
                      <a:r>
                        <a:rPr lang="en-US" sz="28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which shows </a:t>
                      </a:r>
                      <a:r>
                        <a:rPr lang="en-US" sz="2899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charging</a:t>
                      </a:r>
                      <a:r>
                        <a:rPr lang="en-US" sz="28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and the white spaces are less which shows discharging</a:t>
                      </a:r>
                      <a:endParaRPr lang="en-US" sz="1100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949099" y="1028700"/>
            <a:ext cx="5320046" cy="3685981"/>
          </a:xfrm>
          <a:custGeom>
            <a:avLst/>
            <a:gdLst/>
            <a:ahLst/>
            <a:cxnLst/>
            <a:rect l="l" t="t" r="r" b="b"/>
            <a:pathLst>
              <a:path w="5320046" h="3685981">
                <a:moveTo>
                  <a:pt x="0" y="0"/>
                </a:moveTo>
                <a:lnTo>
                  <a:pt x="5320047" y="0"/>
                </a:lnTo>
                <a:lnTo>
                  <a:pt x="5320047" y="3685981"/>
                </a:lnTo>
                <a:lnTo>
                  <a:pt x="0" y="368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5" t="-1921" b="-33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806988" y="9851739"/>
            <a:ext cx="322898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 spc="-5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16</a:t>
            </a:r>
          </a:p>
        </p:txBody>
      </p:sp>
      <p:sp>
        <p:nvSpPr>
          <p:cNvPr id="5" name="Freeform 5"/>
          <p:cNvSpPr/>
          <p:nvPr/>
        </p:nvSpPr>
        <p:spPr>
          <a:xfrm>
            <a:off x="2040465" y="6014742"/>
            <a:ext cx="5228681" cy="3585414"/>
          </a:xfrm>
          <a:custGeom>
            <a:avLst/>
            <a:gdLst/>
            <a:ahLst/>
            <a:cxnLst/>
            <a:rect l="l" t="t" r="r" b="b"/>
            <a:pathLst>
              <a:path w="5228681" h="3585414">
                <a:moveTo>
                  <a:pt x="0" y="0"/>
                </a:moveTo>
                <a:lnTo>
                  <a:pt x="5228681" y="0"/>
                </a:lnTo>
                <a:lnTo>
                  <a:pt x="5228681" y="3585414"/>
                </a:lnTo>
                <a:lnTo>
                  <a:pt x="0" y="3585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6" r="-446" b="-5585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5057"/>
              </p:ext>
            </p:extLst>
          </p:nvPr>
        </p:nvGraphicFramePr>
        <p:xfrm>
          <a:off x="204816" y="190500"/>
          <a:ext cx="17449800" cy="10267126"/>
        </p:xfrm>
        <a:graphic>
          <a:graphicData uri="http://schemas.openxmlformats.org/drawingml/2006/table">
            <a:tbl>
              <a:tblPr/>
              <a:tblGrid>
                <a:gridCol w="8968331"/>
                <a:gridCol w="8481469"/>
              </a:tblGrid>
              <a:tr h="60960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High Battery Capacity (HBC)</a:t>
                      </a:r>
                      <a:endParaRPr lang="en-US" sz="11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682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                   F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ig. 3a. Energy Requirement Fulfilment of HBC set of vehicles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799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We can see from the figure that the energy required by the vehicles has been </a:t>
                      </a:r>
                      <a:r>
                        <a:rPr lang="en-US" sz="2799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completely fulfilled 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with the charging strategies developed for HBC during winter.</a:t>
                      </a:r>
                      <a:endParaRPr lang="en-US" sz="1100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126">
                <a:tc gridSpan="2">
                  <a:txBody>
                    <a:bodyPr/>
                    <a:lstStyle/>
                    <a:p>
                      <a:pPr algn="l">
                        <a:lnSpc>
                          <a:spcPts val="2010"/>
                        </a:lnSpc>
                        <a:defRPr/>
                      </a:pPr>
                      <a:r>
                        <a:rPr lang="en-US" sz="1800" b="1" spc="-7" dirty="0" smtClean="0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Low </a:t>
                      </a:r>
                      <a:r>
                        <a:rPr lang="en-US" sz="1800" b="1" spc="-7" dirty="0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Battery Capacity </a:t>
                      </a:r>
                      <a:r>
                        <a:rPr lang="en-US" sz="1800" b="1" spc="-7" dirty="0" smtClean="0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(LBC</a:t>
                      </a:r>
                      <a:r>
                        <a:rPr lang="en-US" sz="1800" b="1" spc="-7" dirty="0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)</a:t>
                      </a:r>
                      <a:endParaRPr lang="en-US" sz="11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010"/>
                        </a:lnSpc>
                        <a:defRPr/>
                      </a:pPr>
                      <a:r>
                        <a:rPr lang="en-US" sz="1800" b="1" spc="-7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High Battery Capacity (HBC)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3270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160"/>
                        </a:lnSpc>
                      </a:pPr>
                      <a:r>
                        <a:rPr lang="en-US" sz="1800" spc="-7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             </a:t>
                      </a:r>
                      <a:r>
                        <a:rPr lang="en-US" sz="1800" b="1" spc="-7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Fig. 3b. </a:t>
                      </a:r>
                      <a:r>
                        <a:rPr lang="en-US" sz="1800" spc="-7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Energy Requirement Fulfillment of LBC set of vehicles</a:t>
                      </a:r>
                    </a:p>
                    <a:p>
                      <a:pPr algn="l">
                        <a:lnSpc>
                          <a:spcPts val="2160"/>
                        </a:lnSpc>
                      </a:pPr>
                      <a:endParaRPr lang="en-US" sz="1800" spc="-7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We can see from the figure that the energy required by the vehicles has been </a:t>
                      </a:r>
                      <a:r>
                        <a:rPr lang="en-US" sz="2799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completely fulfilled 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with the charging strategies developed for LBC during winter.</a:t>
                      </a:r>
                      <a:endParaRPr lang="en-US" sz="1100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651007" y="1028700"/>
            <a:ext cx="5880178" cy="3638046"/>
          </a:xfrm>
          <a:custGeom>
            <a:avLst/>
            <a:gdLst/>
            <a:ahLst/>
            <a:cxnLst/>
            <a:rect l="l" t="t" r="r" b="b"/>
            <a:pathLst>
              <a:path w="5880178" h="3638046">
                <a:moveTo>
                  <a:pt x="0" y="0"/>
                </a:moveTo>
                <a:lnTo>
                  <a:pt x="5880178" y="0"/>
                </a:lnTo>
                <a:lnTo>
                  <a:pt x="5880178" y="3638046"/>
                </a:lnTo>
                <a:lnTo>
                  <a:pt x="0" y="3638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18" t="-1800" r="-271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806988" y="9851739"/>
            <a:ext cx="322898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 spc="-5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17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5993940"/>
            <a:ext cx="7576185" cy="3588718"/>
          </a:xfrm>
          <a:custGeom>
            <a:avLst/>
            <a:gdLst/>
            <a:ahLst/>
            <a:cxnLst/>
            <a:rect l="l" t="t" r="r" b="b"/>
            <a:pathLst>
              <a:path w="7576185" h="3588718">
                <a:moveTo>
                  <a:pt x="0" y="0"/>
                </a:moveTo>
                <a:lnTo>
                  <a:pt x="7576185" y="0"/>
                </a:lnTo>
                <a:lnTo>
                  <a:pt x="7576185" y="3588718"/>
                </a:lnTo>
                <a:lnTo>
                  <a:pt x="0" y="3588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3" r="-163" b="-27305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46878" y="887010"/>
            <a:ext cx="5996940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1" spc="-165" dirty="0" smtClean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Cost Comparison</a:t>
            </a:r>
            <a:r>
              <a:rPr lang="en-US" sz="5400" b="1" spc="-165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582044"/>
              </p:ext>
            </p:extLst>
          </p:nvPr>
        </p:nvGraphicFramePr>
        <p:xfrm>
          <a:off x="3048951" y="1919763"/>
          <a:ext cx="10362249" cy="3244423"/>
        </p:xfrm>
        <a:graphic>
          <a:graphicData uri="http://schemas.openxmlformats.org/drawingml/2006/table">
            <a:tbl>
              <a:tblPr/>
              <a:tblGrid>
                <a:gridCol w="4291936"/>
                <a:gridCol w="3022313"/>
                <a:gridCol w="3048000"/>
              </a:tblGrid>
              <a:tr h="792115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 spc="-7" dirty="0">
                          <a:solidFill>
                            <a:srgbClr val="FFFFFF"/>
                          </a:solidFill>
                          <a:latin typeface="Tahoma Bold"/>
                          <a:ea typeface="Tahoma Bold"/>
                          <a:cs typeface="Tahoma Bold"/>
                          <a:sym typeface="Tahoma Bold"/>
                        </a:rPr>
                        <a:t>Seasons</a:t>
                      </a:r>
                      <a:endParaRPr lang="en-US" sz="1100" dirty="0"/>
                    </a:p>
                  </a:txBody>
                  <a:tcPr marL="0" marR="0" marT="0" marB="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9C9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 spc="67" dirty="0" smtClean="0">
                          <a:solidFill>
                            <a:srgbClr val="FFFFFF"/>
                          </a:solidFill>
                          <a:latin typeface="Tahoma Bold"/>
                          <a:ea typeface="Tahoma Bold"/>
                          <a:cs typeface="Tahoma Bold"/>
                          <a:sym typeface="Tahoma Bold"/>
                        </a:rPr>
                        <a:t>Cost</a:t>
                      </a:r>
                      <a:r>
                        <a:rPr lang="en-US" sz="2700" b="1" spc="67" baseline="0" dirty="0" smtClean="0">
                          <a:solidFill>
                            <a:srgbClr val="FFFFFF"/>
                          </a:solidFill>
                          <a:latin typeface="Tahoma Bold"/>
                          <a:ea typeface="Tahoma Bold"/>
                          <a:cs typeface="Tahoma Bold"/>
                          <a:sym typeface="Tahoma Bold"/>
                        </a:rPr>
                        <a:t> for </a:t>
                      </a:r>
                      <a:r>
                        <a:rPr lang="en-US" sz="2700" b="1" spc="67" dirty="0" smtClean="0">
                          <a:solidFill>
                            <a:srgbClr val="FFFFFF"/>
                          </a:solidFill>
                          <a:latin typeface="Tahoma Bold"/>
                          <a:ea typeface="Tahoma Bold"/>
                          <a:cs typeface="Tahoma Bold"/>
                          <a:sym typeface="Tahoma Bold"/>
                        </a:rPr>
                        <a:t>HBC EV Charging(s$)</a:t>
                      </a: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9C9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 spc="67" dirty="0" smtClean="0">
                          <a:solidFill>
                            <a:srgbClr val="FFFFFF"/>
                          </a:solidFill>
                          <a:latin typeface="Tahoma Bold"/>
                          <a:ea typeface="Tahoma Bold"/>
                          <a:cs typeface="Tahoma Bold"/>
                          <a:sym typeface="Tahoma Bold"/>
                        </a:rPr>
                        <a:t>Cost</a:t>
                      </a:r>
                      <a:r>
                        <a:rPr lang="en-US" sz="2700" b="1" spc="67" baseline="0" dirty="0" smtClean="0">
                          <a:solidFill>
                            <a:srgbClr val="FFFFFF"/>
                          </a:solidFill>
                          <a:latin typeface="Tahoma Bold"/>
                          <a:ea typeface="Tahoma Bold"/>
                          <a:cs typeface="Tahoma Bold"/>
                          <a:sym typeface="Tahoma Bold"/>
                        </a:rPr>
                        <a:t> for L</a:t>
                      </a:r>
                      <a:r>
                        <a:rPr lang="en-US" sz="2700" b="1" spc="67" dirty="0" smtClean="0">
                          <a:solidFill>
                            <a:srgbClr val="FFFFFF"/>
                          </a:solidFill>
                          <a:latin typeface="Tahoma Bold"/>
                          <a:ea typeface="Tahoma Bold"/>
                          <a:cs typeface="Tahoma Bold"/>
                          <a:sym typeface="Tahoma Bold"/>
                        </a:rPr>
                        <a:t>BC EV Charging(s$)</a:t>
                      </a: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9C9A"/>
                    </a:solidFill>
                  </a:tcPr>
                </a:tc>
              </a:tr>
              <a:tr h="797964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4">
                          <a:solidFill>
                            <a:srgbClr val="000000"/>
                          </a:solidFill>
                          <a:latin typeface="DejaVu Sans Light"/>
                          <a:ea typeface="DejaVu Sans Light"/>
                          <a:cs typeface="DejaVu Sans Light"/>
                          <a:sym typeface="DejaVu Sans Light"/>
                        </a:rPr>
                        <a:t>Summer</a:t>
                      </a:r>
                      <a:endParaRPr lang="en-US" sz="1100"/>
                    </a:p>
                  </a:txBody>
                  <a:tcPr marL="0" marR="0" marT="0" marB="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E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-235">
                          <a:solidFill>
                            <a:srgbClr val="000000"/>
                          </a:solidFill>
                          <a:latin typeface="DejaVu Sans Light"/>
                          <a:ea typeface="DejaVu Sans Light"/>
                          <a:cs typeface="DejaVu Sans Light"/>
                          <a:sym typeface="DejaVu Sans Light"/>
                        </a:rPr>
                        <a:t>-1.3511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E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4">
                          <a:solidFill>
                            <a:srgbClr val="000000"/>
                          </a:solidFill>
                          <a:latin typeface="DejaVu Sans Light"/>
                          <a:ea typeface="DejaVu Sans Light"/>
                          <a:cs typeface="DejaVu Sans Light"/>
                          <a:sym typeface="DejaVu Sans Light"/>
                        </a:rPr>
                        <a:t>2.2226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EDE"/>
                    </a:solidFill>
                  </a:tcPr>
                </a:tc>
              </a:tr>
              <a:tr h="794700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-3">
                          <a:solidFill>
                            <a:srgbClr val="000000"/>
                          </a:solidFill>
                          <a:latin typeface="DejaVu Sans Light"/>
                          <a:ea typeface="DejaVu Sans Light"/>
                          <a:cs typeface="DejaVu Sans Light"/>
                          <a:sym typeface="DejaVu Sans Light"/>
                        </a:rPr>
                        <a:t>Monsoon</a:t>
                      </a:r>
                      <a:endParaRPr lang="en-US" sz="1100"/>
                    </a:p>
                  </a:txBody>
                  <a:tcPr marL="0" marR="0" marT="0" marB="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-160">
                          <a:solidFill>
                            <a:srgbClr val="000000"/>
                          </a:solidFill>
                          <a:latin typeface="DejaVu Sans Light"/>
                          <a:ea typeface="DejaVu Sans Light"/>
                          <a:cs typeface="DejaVu Sans Light"/>
                          <a:sym typeface="DejaVu Sans Light"/>
                        </a:rPr>
                        <a:t>-1.2108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-166">
                          <a:solidFill>
                            <a:srgbClr val="000000"/>
                          </a:solidFill>
                          <a:latin typeface="DejaVu Sans Light"/>
                          <a:ea typeface="DejaVu Sans Light"/>
                          <a:cs typeface="DejaVu Sans Light"/>
                          <a:sym typeface="DejaVu Sans Light"/>
                        </a:rPr>
                        <a:t>0.1271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DED"/>
                    </a:solidFill>
                  </a:tcPr>
                </a:tc>
              </a:tr>
              <a:tr h="838959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4" dirty="0">
                          <a:solidFill>
                            <a:srgbClr val="000000"/>
                          </a:solidFill>
                          <a:latin typeface="DejaVu Sans Light"/>
                          <a:ea typeface="DejaVu Sans Light"/>
                          <a:cs typeface="DejaVu Sans Light"/>
                          <a:sym typeface="DejaVu Sans Light"/>
                        </a:rPr>
                        <a:t>Winter</a:t>
                      </a:r>
                      <a:endParaRPr lang="en-US" sz="1100" dirty="0"/>
                    </a:p>
                  </a:txBody>
                  <a:tcPr marL="0" marR="0" marT="0" marB="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E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-78" dirty="0">
                          <a:solidFill>
                            <a:srgbClr val="000000"/>
                          </a:solidFill>
                          <a:latin typeface="DejaVu Sans Light"/>
                          <a:ea typeface="DejaVu Sans Light"/>
                          <a:cs typeface="DejaVu Sans Light"/>
                          <a:sym typeface="DejaVu Sans Light"/>
                        </a:rPr>
                        <a:t>-3.5168</a:t>
                      </a: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E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-78" dirty="0">
                          <a:solidFill>
                            <a:srgbClr val="000000"/>
                          </a:solidFill>
                          <a:latin typeface="DejaVu Sans Light"/>
                          <a:ea typeface="DejaVu Sans Light"/>
                          <a:cs typeface="DejaVu Sans Light"/>
                          <a:sym typeface="DejaVu Sans Light"/>
                        </a:rPr>
                        <a:t>1.366</a:t>
                      </a: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EDE"/>
                    </a:solidFill>
                  </a:tcPr>
                </a:tc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0" y="8023860"/>
            <a:ext cx="66675" cy="23812"/>
            <a:chOff x="0" y="0"/>
            <a:chExt cx="88900" cy="317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900" cy="31750"/>
            </a:xfrm>
            <a:custGeom>
              <a:avLst/>
              <a:gdLst/>
              <a:ahLst/>
              <a:cxnLst/>
              <a:rect l="l" t="t" r="r" b="b"/>
              <a:pathLst>
                <a:path w="88900" h="31750">
                  <a:moveTo>
                    <a:pt x="88900" y="0"/>
                  </a:moveTo>
                  <a:lnTo>
                    <a:pt x="0" y="0"/>
                  </a:lnTo>
                  <a:lnTo>
                    <a:pt x="0" y="31750"/>
                  </a:lnTo>
                  <a:lnTo>
                    <a:pt x="88900" y="31750"/>
                  </a:lnTo>
                  <a:lnTo>
                    <a:pt x="889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22261" y="5759473"/>
            <a:ext cx="17646175" cy="3073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5"/>
              </a:lnSpc>
            </a:pPr>
            <a:r>
              <a:rPr lang="en-US" sz="26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 data provided, we can observe that profit has been made in all three seasons for HBC, as </a:t>
            </a:r>
            <a:r>
              <a:rPr lang="en-US" sz="2600" b="1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negative values indicate greater vehicle-to-grid (V2G) activity, resulting in profit</a:t>
            </a:r>
            <a:r>
              <a:rPr lang="en-US" sz="26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Among the seasons, </a:t>
            </a:r>
            <a:r>
              <a:rPr lang="en-US" sz="2600" b="1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maximum profit is observed in winter</a:t>
            </a:r>
            <a:r>
              <a:rPr lang="en-US" sz="26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with a value of -3.5168, indicating  </a:t>
            </a:r>
            <a:r>
              <a:rPr lang="en-US" sz="2600" b="1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highest V2G activity compared to summer and monsoon</a:t>
            </a:r>
            <a:r>
              <a:rPr lang="en-US" sz="26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>
              <a:lnSpc>
                <a:spcPts val="2665"/>
              </a:lnSpc>
            </a:pPr>
            <a:endParaRPr lang="en-US" sz="2600" spc="-7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665"/>
              </a:lnSpc>
            </a:pPr>
            <a:r>
              <a:rPr lang="en-US" sz="2889" b="1" spc="-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Comparison (from graphs)</a:t>
            </a:r>
          </a:p>
          <a:p>
            <a:pPr marL="871620" lvl="1" indent="-435810" algn="l">
              <a:lnSpc>
                <a:spcPts val="3467"/>
              </a:lnSpc>
              <a:buFont typeface="Arial"/>
              <a:buChar char="•"/>
            </a:pPr>
            <a:r>
              <a:rPr lang="en-US" sz="2889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 above graphs we can observe the vehicle undergoes </a:t>
            </a:r>
            <a:r>
              <a:rPr lang="en-US" sz="2889" b="1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discharging in case of HBC</a:t>
            </a:r>
            <a:r>
              <a:rPr lang="en-US" sz="2889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89" b="1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 when we have higher tariff rates</a:t>
            </a:r>
          </a:p>
          <a:p>
            <a:pPr marL="871620" lvl="1" indent="-435810" algn="l">
              <a:lnSpc>
                <a:spcPts val="3467"/>
              </a:lnSpc>
              <a:buFont typeface="Arial"/>
              <a:buChar char="•"/>
            </a:pPr>
            <a:r>
              <a:rPr lang="en-US" sz="2889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Secondly among three seasons, </a:t>
            </a:r>
            <a:r>
              <a:rPr lang="en-US" sz="2889" b="1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V2G is seen in case of winter, followed by monsoon and summer</a:t>
            </a:r>
            <a:r>
              <a:rPr lang="en-US" sz="2889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845088" y="9851739"/>
            <a:ext cx="246698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 spc="-42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78412" y="9851739"/>
            <a:ext cx="228600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 spc="-11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19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94185" y="1038225"/>
            <a:ext cx="16099630" cy="8130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1" spc="-5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                              Conclusion:</a:t>
            </a:r>
          </a:p>
          <a:p>
            <a:pPr algn="l">
              <a:lnSpc>
                <a:spcPts val="6480"/>
              </a:lnSpc>
            </a:pPr>
            <a:endParaRPr lang="en-US" sz="5400" b="1" spc="-5" dirty="0">
              <a:solidFill>
                <a:srgbClr val="000000"/>
              </a:solidFill>
              <a:latin typeface="Tahoma Bold"/>
              <a:ea typeface="Tahoma Bold"/>
              <a:cs typeface="Tahoma Bold"/>
              <a:sym typeface="Tahoma Bold"/>
            </a:endParaRPr>
          </a:p>
          <a:p>
            <a:pPr algn="just">
              <a:lnSpc>
                <a:spcPts val="3551"/>
              </a:lnSpc>
            </a:pPr>
            <a:r>
              <a:rPr lang="en-US" sz="27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presents a comprehensive approach to </a:t>
            </a:r>
            <a:r>
              <a:rPr lang="en-US" sz="2700" b="1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 the allocation </a:t>
            </a:r>
            <a:r>
              <a:rPr lang="en-US" sz="27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2700" b="1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scheduling of electric vehicle (EV) charging</a:t>
            </a:r>
            <a:r>
              <a:rPr lang="en-US" sz="27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 considering the techno-economic perspectives of grid-to-vehicle (G2V) and vehicle-to-grid (V2G) operations. </a:t>
            </a:r>
            <a:r>
              <a:rPr lang="en-US" sz="2700" b="1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Through the  analysis of seasonal driving </a:t>
            </a:r>
            <a:r>
              <a:rPr lang="en-US" sz="2700" b="1" spc="-7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patterns and addresses </a:t>
            </a:r>
            <a:r>
              <a:rPr lang="en-US" sz="2700" b="1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challenges of uncontrolled EV charging, grid </a:t>
            </a:r>
            <a:r>
              <a:rPr lang="en-US" sz="2700" b="1" spc="-7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instability </a:t>
            </a:r>
            <a:r>
              <a:rPr lang="en-US" sz="2700" b="1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battery  degradation</a:t>
            </a:r>
            <a:r>
              <a:rPr lang="en-US" sz="27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lang="en-US" sz="2700" spc="-7" dirty="0" smtClean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3551"/>
              </a:lnSpc>
            </a:pPr>
            <a:r>
              <a:rPr lang="en-US" sz="2700" spc="-7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7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following key conclusions can be </a:t>
            </a:r>
            <a:r>
              <a:rPr lang="en-US" sz="2700" spc="-7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draw: </a:t>
            </a:r>
          </a:p>
          <a:p>
            <a:pPr marL="457200" indent="-457200" algn="just">
              <a:lnSpc>
                <a:spcPts val="3551"/>
              </a:lnSpc>
              <a:buFont typeface="Arial" panose="020B0604020202020204" pitchFamily="34" charset="0"/>
              <a:buChar char="•"/>
            </a:pPr>
            <a:r>
              <a:rPr lang="en-US" sz="2700" b="1" spc="-7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Seasonal </a:t>
            </a:r>
            <a:r>
              <a:rPr lang="en-US" sz="2700" b="1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variations </a:t>
            </a:r>
            <a:r>
              <a:rPr lang="en-US" sz="27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significantly influence EV driving patterns and  energy consumption, necessitating adaptive charging schedules for summer, monsoon, and winter scenarios. </a:t>
            </a:r>
            <a:endParaRPr lang="en-US" sz="2700" spc="-7" dirty="0" smtClean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457200" algn="just">
              <a:lnSpc>
                <a:spcPts val="3551"/>
              </a:lnSpc>
              <a:buFont typeface="Arial" panose="020B0604020202020204" pitchFamily="34" charset="0"/>
              <a:buChar char="•"/>
            </a:pPr>
            <a:r>
              <a:rPr lang="en-US" sz="2700" b="1" spc="-7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Optimized  </a:t>
            </a:r>
            <a:r>
              <a:rPr lang="en-US" sz="2700" b="1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Scheduling</a:t>
            </a:r>
            <a:r>
              <a:rPr lang="en-US" sz="27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proposed scheduling framework successfully </a:t>
            </a:r>
            <a:r>
              <a:rPr lang="en-US" sz="2700" b="1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minimizes charging costs </a:t>
            </a:r>
            <a:r>
              <a:rPr lang="en-US" sz="27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ensuring grid stability, </a:t>
            </a:r>
            <a:r>
              <a:rPr lang="en-US" sz="2700" b="1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especially</a:t>
            </a:r>
            <a:r>
              <a:rPr lang="en-US" sz="27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700" b="1" spc="-7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</a:t>
            </a:r>
            <a:r>
              <a:rPr lang="en-US" sz="2700" b="1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electricity pricing</a:t>
            </a:r>
            <a:r>
              <a:rPr lang="en-US" sz="27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lang="en-US" sz="2700" spc="-7" dirty="0" smtClean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457200" algn="just">
              <a:lnSpc>
                <a:spcPts val="3551"/>
              </a:lnSpc>
              <a:buFont typeface="Arial" panose="020B0604020202020204" pitchFamily="34" charset="0"/>
              <a:buChar char="•"/>
            </a:pPr>
            <a:r>
              <a:rPr lang="en-US" sz="2700" b="1" spc="-7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Integrating </a:t>
            </a:r>
            <a:r>
              <a:rPr lang="en-US" sz="2700" b="1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battery degradation costs into the model ensures longer battery life, reducing overall  costs for EV owners. </a:t>
            </a:r>
            <a:endParaRPr lang="en-US" sz="2700" b="1" spc="-7" dirty="0" smtClean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457200" algn="just">
              <a:lnSpc>
                <a:spcPts val="3551"/>
              </a:lnSpc>
              <a:buFont typeface="Arial" panose="020B0604020202020204" pitchFamily="34" charset="0"/>
              <a:buChar char="•"/>
            </a:pPr>
            <a:r>
              <a:rPr lang="en-US" sz="2700" b="1" spc="-7" dirty="0" smtClean="0">
                <a:solidFill>
                  <a:srgbClr val="000000"/>
                </a:solidFill>
                <a:latin typeface="Times New Roman"/>
                <a:ea typeface="Times New Roman Bold"/>
                <a:cs typeface="Times New Roman"/>
                <a:sym typeface="Times New Roman"/>
              </a:rPr>
              <a:t>When the EVs are having high battery capacity , they tends to participate more in V2G mode of operation.</a:t>
            </a:r>
            <a:endParaRPr lang="en-US" sz="2700" b="1" spc="-7" dirty="0" smtClean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just">
              <a:lnSpc>
                <a:spcPts val="3551"/>
              </a:lnSpc>
            </a:pPr>
            <a:r>
              <a:rPr lang="en-US" sz="2700" spc="-7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</a:t>
            </a:r>
            <a:r>
              <a:rPr lang="en-US" sz="27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addressing these challenges, this project provides a pathway for </a:t>
            </a:r>
            <a:r>
              <a:rPr lang="en-US" sz="2700" b="1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EV integration into existing  power </a:t>
            </a:r>
            <a:r>
              <a:rPr lang="en-US" sz="2700" b="1" spc="-7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systems , </a:t>
            </a:r>
            <a:r>
              <a:rPr lang="en-US" sz="2700" spc="-7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supporting </a:t>
            </a:r>
            <a:r>
              <a:rPr lang="en-US" sz="27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energy providers and users in the transition toward </a:t>
            </a:r>
            <a:r>
              <a:rPr lang="en-US" sz="2700" b="1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sustainable </a:t>
            </a:r>
            <a:r>
              <a:rPr lang="en-US" sz="2700" b="1" spc="-7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mobility.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849850" y="9851739"/>
            <a:ext cx="135255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 spc="-9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49400" y="942975"/>
            <a:ext cx="458919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70" y="2605022"/>
            <a:ext cx="15339060" cy="5483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682" lvl="1" indent="-253841" algn="just">
              <a:lnSpc>
                <a:spcPts val="3240"/>
              </a:lnSpc>
              <a:buFont typeface="Arial"/>
              <a:buChar char="•"/>
            </a:pPr>
            <a:r>
              <a:rPr lang="en-US" sz="2700" b="1" spc="-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Global warming </a:t>
            </a:r>
            <a:r>
              <a:rPr lang="en-US" sz="27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significant issue today, </a:t>
            </a:r>
            <a:r>
              <a:rPr lang="en-US" sz="2700" b="1" spc="-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largely driven by air pollution</a:t>
            </a:r>
            <a:r>
              <a:rPr lang="en-US" sz="27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507682" lvl="1" indent="-253841" algn="just">
              <a:lnSpc>
                <a:spcPts val="3240"/>
              </a:lnSpc>
            </a:pPr>
            <a:endParaRPr lang="en-US" sz="2700" spc="-7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7682" lvl="1" indent="-253841" algn="just">
              <a:lnSpc>
                <a:spcPts val="3240"/>
              </a:lnSpc>
              <a:buFont typeface="Arial"/>
              <a:buChar char="•"/>
            </a:pPr>
            <a:r>
              <a:rPr lang="en-US" sz="27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major contributor to air pollution is the </a:t>
            </a:r>
            <a:r>
              <a:rPr lang="en-US" sz="2700" b="1" spc="-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 of internal combustion engine (ICE) </a:t>
            </a:r>
            <a:r>
              <a:rPr lang="en-US" sz="27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vehicles.</a:t>
            </a:r>
          </a:p>
          <a:p>
            <a:pPr marL="507682" lvl="1" indent="-253841" algn="just">
              <a:lnSpc>
                <a:spcPts val="3240"/>
              </a:lnSpc>
            </a:pPr>
            <a:endParaRPr lang="en-US" sz="2700" spc="-7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7682" lvl="1" indent="-253841" algn="just">
              <a:lnSpc>
                <a:spcPts val="3240"/>
              </a:lnSpc>
              <a:buFont typeface="Arial"/>
              <a:buChar char="•"/>
            </a:pPr>
            <a:r>
              <a:rPr lang="en-US" sz="27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result, the </a:t>
            </a:r>
            <a:r>
              <a:rPr lang="en-US" sz="2700" b="1" spc="-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electrification of automobiles </a:t>
            </a:r>
            <a:r>
              <a:rPr lang="en-US" sz="27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become a popular solution.</a:t>
            </a:r>
          </a:p>
          <a:p>
            <a:pPr marL="507682" lvl="1" indent="-253841" algn="just">
              <a:lnSpc>
                <a:spcPts val="4455"/>
              </a:lnSpc>
              <a:buFont typeface="Arial"/>
              <a:buChar char="•"/>
            </a:pPr>
            <a:r>
              <a:rPr lang="en-US" sz="27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However, while electric vehicles (EVs) are gaining popularity, the number of </a:t>
            </a:r>
            <a:r>
              <a:rPr lang="en-US" sz="2700" b="1" spc="-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charging stations is still  limited</a:t>
            </a:r>
            <a:r>
              <a:rPr lang="en-US" sz="27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the </a:t>
            </a:r>
            <a:r>
              <a:rPr lang="en-US" sz="2700" b="1" spc="-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demand for electricity is high.</a:t>
            </a:r>
          </a:p>
          <a:p>
            <a:pPr marL="507682" lvl="1" indent="-253841" algn="just">
              <a:lnSpc>
                <a:spcPts val="4707"/>
              </a:lnSpc>
              <a:buFont typeface="Arial"/>
              <a:buChar char="•"/>
            </a:pPr>
            <a:r>
              <a:rPr lang="en-US" sz="2700" spc="-7" dirty="0">
                <a:solidFill>
                  <a:srgbClr val="2424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we have tried </a:t>
            </a:r>
            <a:r>
              <a:rPr lang="en-US" sz="2700" b="1" spc="-7" dirty="0">
                <a:solidFill>
                  <a:srgbClr val="2424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 </a:t>
            </a:r>
            <a:r>
              <a:rPr lang="en-US" sz="2700" b="1" spc="-7" dirty="0" err="1">
                <a:solidFill>
                  <a:srgbClr val="2424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analyse</a:t>
            </a:r>
            <a:r>
              <a:rPr lang="en-US" sz="2700" b="1" spc="-7" dirty="0">
                <a:solidFill>
                  <a:srgbClr val="2424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different charging strategies (considering G2V and V2G) </a:t>
            </a:r>
            <a:r>
              <a:rPr lang="en-US" sz="2700" spc="-7" dirty="0">
                <a:solidFill>
                  <a:srgbClr val="2424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en-US" sz="2700" b="1" spc="-7" dirty="0">
                <a:solidFill>
                  <a:srgbClr val="2424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700" spc="-7" dirty="0">
                <a:solidFill>
                  <a:srgbClr val="2424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vehicles such  that the owner of the grid as well as the owner of the vehicle can benefit from it.</a:t>
            </a:r>
          </a:p>
          <a:p>
            <a:pPr marL="507682" lvl="1" indent="-253841" algn="just">
              <a:lnSpc>
                <a:spcPts val="4636"/>
              </a:lnSpc>
              <a:buFont typeface="Arial"/>
              <a:buChar char="•"/>
            </a:pPr>
            <a:r>
              <a:rPr lang="en-US" sz="2700" spc="-7" dirty="0">
                <a:solidFill>
                  <a:srgbClr val="2424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Along with this, we have </a:t>
            </a:r>
            <a:r>
              <a:rPr lang="en-US" sz="2700" b="1" spc="-7" dirty="0">
                <a:solidFill>
                  <a:srgbClr val="2424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studied different driving cycle pattern in different seasons and used it for   scheduling.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740312" y="9851739"/>
            <a:ext cx="304800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 spc="-9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20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27996" y="1038225"/>
            <a:ext cx="4741545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1" spc="-157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Future Scope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8238" y="3124688"/>
            <a:ext cx="16121062" cy="2811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52"/>
              </a:lnSpc>
            </a:pPr>
            <a:r>
              <a:rPr lang="en-US" sz="3188" spc="-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research will focus on </a:t>
            </a:r>
            <a:r>
              <a:rPr lang="en-US" sz="3188" b="1" spc="-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optimizing the placement of charging stations in distribution systems  </a:t>
            </a:r>
            <a:r>
              <a:rPr lang="en-US" sz="3188" spc="-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ensuring </a:t>
            </a:r>
            <a:r>
              <a:rPr lang="en-US" sz="3188" b="1" spc="-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charging schedules </a:t>
            </a:r>
            <a:r>
              <a:rPr lang="en-US" sz="3188" spc="-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</a:t>
            </a:r>
            <a:r>
              <a:rPr lang="en-US" sz="3188" b="1" spc="-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minimize energy losses</a:t>
            </a:r>
            <a:r>
              <a:rPr lang="en-US" sz="3188" spc="-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188" b="1" spc="-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 load balancing</a:t>
            </a:r>
            <a:r>
              <a:rPr lang="en-US" sz="3188" spc="-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 accommodate </a:t>
            </a:r>
            <a:r>
              <a:rPr lang="en-US" sz="3188" b="1" spc="-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integration of renewable energy sources.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1028700"/>
            <a:ext cx="163068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Publication</a:t>
            </a:r>
          </a:p>
          <a:p>
            <a:endParaRPr lang="en-US" sz="4400" dirty="0"/>
          </a:p>
          <a:p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[1] </a:t>
            </a:r>
            <a:r>
              <a:rPr 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Das S, Modi S, </a:t>
            </a:r>
            <a:r>
              <a:rPr lang="en-US" sz="44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Bera</a:t>
            </a:r>
            <a:r>
              <a:rPr 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S and Dutta R, 2024.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Scheduling of Plugin Electric Vehicles Considering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Uncertainty</a:t>
            </a:r>
            <a:r>
              <a:rPr 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 </a:t>
            </a:r>
            <a:r>
              <a:rPr 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IEMRE 2024, Springer (</a:t>
            </a:r>
            <a:r>
              <a:rPr lang="en-US" sz="4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accepted</a:t>
            </a:r>
            <a:r>
              <a:rPr 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).</a:t>
            </a:r>
            <a:endParaRPr lang="en-US" sz="44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9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73014" y="9851739"/>
            <a:ext cx="141923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 spc="-5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8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697450" y="9851739"/>
            <a:ext cx="333375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 spc="2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21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17130" y="331691"/>
            <a:ext cx="3253739" cy="105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9"/>
              </a:lnSpc>
            </a:pPr>
            <a:r>
              <a:rPr lang="en-US" sz="5925" b="1" spc="-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Reference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8614" y="1562100"/>
            <a:ext cx="17590770" cy="11900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Fokui</a:t>
            </a: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W.S.T.,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Saulo</a:t>
            </a: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M.J. and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Ngoo</a:t>
            </a: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L., 2021. Optimal placement of electric vehicle charging stations in a distribution network with randomly distributed   rooftop photovoltaic systems. 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</a:t>
            </a: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Access, 9, pp.132397-132411</a:t>
            </a:r>
            <a:r>
              <a:rPr lang="en-US" sz="27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just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</a:p>
          <a:p>
            <a:pPr algn="just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C. Liu, K. T. Chau, D. Wu, and S. Gao, “Opportunities and challenges of vehicle-to-home, vehicle-to-vehicle, and vehicle-to-grid technologies,” Proc. IEEE, vol. 101, no. 11, pp. 2409–2427, Nov. 2013. </a:t>
            </a:r>
            <a:endParaRPr lang="en-US" sz="2700" dirty="0" smtClean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Unterluggauer</a:t>
            </a: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T., Rich, J., Andersen, P.B. and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Hashemi</a:t>
            </a: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S., 2022. Electric vehicle charging infrastructure planning for integrated transportation and power distribution networks: A review. 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ETransportation</a:t>
            </a: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 12, p.100163</a:t>
            </a:r>
            <a:r>
              <a:rPr lang="en-US" sz="27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just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</a:p>
          <a:p>
            <a:pPr algn="just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M. Yilmaz and P. T.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Krein</a:t>
            </a: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“Review of the impact of vehicle-to-grid technologies on distribution systems and utility interfaces,” IEEE Trans. Power Electron., vol. 28, no. 12, pp. 5673–5689, Dec. </a:t>
            </a:r>
            <a:r>
              <a:rPr lang="en-US" sz="27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2013</a:t>
            </a:r>
          </a:p>
          <a:p>
            <a:pPr algn="just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</a:p>
          <a:p>
            <a:pPr algn="just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[5]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Sadhukhan</a:t>
            </a: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A., Ahmad, M.S. and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Sivasubramani</a:t>
            </a: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S., 2021. Optimal allocation of EV charging stations in a radial distribution network using probabilistic load modeling. IEEE Transactions on Intelligent Transportation Systems, 23(8), pp.11376-11385</a:t>
            </a:r>
            <a:r>
              <a:rPr lang="en-US" sz="27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just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</a:p>
          <a:p>
            <a:pPr algn="just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Yu, Z., Wu, Z., Li, Q. and Bai, Q., 2022. A map matching-based method for electric vehicle charging station placement at directional road segment level. Sustainable Cities and Society, 84, p.103987</a:t>
            </a:r>
            <a:r>
              <a:rPr lang="en-US" sz="27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just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</a:p>
          <a:p>
            <a:pPr algn="just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W. Kempton and J.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Tomic</a:t>
            </a: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“Vehicle-to-grid power implementation: From ´ stabilizing the grid to supporting large-scale renewable energy,” J. Power Sources, vol. 144, no. 1, pp. 280–294, 200 </a:t>
            </a:r>
            <a:endParaRPr lang="en-US" sz="2700" dirty="0" smtClean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 </a:t>
            </a:r>
          </a:p>
          <a:p>
            <a:pPr algn="l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73014" y="9851739"/>
            <a:ext cx="141923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 spc="-5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8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697450" y="9851739"/>
            <a:ext cx="333375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 spc="2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22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4380" y="63606"/>
            <a:ext cx="17076420" cy="9848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Yazdekhasti</a:t>
            </a: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A.,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Jazi</a:t>
            </a: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M.A. and Ma, J., 2021. Electric vehicle charging station location determination with consideration of routing selection policies and driver’s    risk preference. Computers &amp; Industrial Engineering, 162, p.107674.</a:t>
            </a:r>
            <a:endParaRPr lang="en-US" sz="2700" dirty="0" smtClean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3240"/>
              </a:lnSpc>
            </a:pPr>
            <a:r>
              <a:rPr lang="en-US" sz="27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9]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Sadhukhan</a:t>
            </a: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A., Ahmad, M.S. and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Sivasubramani</a:t>
            </a: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S., 2021. Optimal allocation of EV charging stations in a radial distribution network using probabilistic load modeling. IEEE Transactions on Intelligent Transportation Systems, 23(8), pp.11376-11385. </a:t>
            </a:r>
          </a:p>
          <a:p>
            <a:pPr algn="just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[10] Long, Y., Li, Y., Wang, Y., Cao, Y., Jiang, L., Zhou, Y., Deng, Y. and Nakanishi, Y., 2021. Impact of EV load uncertainty on optimal planning for electric vehicle charging station. Science China Technological Sciences, 64, pp.2469-2476. </a:t>
            </a:r>
          </a:p>
          <a:p>
            <a:pPr algn="just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[12] J. Huang, V. Gupta, and Y. F. Huang, “Scheduling algorithms for PHEV charging in shared parking lots,” in Proc. Amer. Control Conf. (ACC), Montreal, QC, Canada, 2012, pp. 276–281 </a:t>
            </a:r>
          </a:p>
          <a:p>
            <a:pPr algn="just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[13] L. Jian, Y. Zheng, X. Xiao, and C. C. Chan, “Optimal scheduling for vehicle-to-grid operation with stochastic connection of plug-in electric vehicles to smart grid,” Appl. Energy, vol. 146, pp. 150–161, May 2015 </a:t>
            </a:r>
          </a:p>
          <a:p>
            <a:pPr algn="just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[14] R.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Storn</a:t>
            </a: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K. Price, “Differential Evolution – A Simple and Efficient Heuristic for Global Optimization over Continuous Spaces,” Journal of Global Optimization, vol. 11, no. 4, pp. 341–359, 1997. </a:t>
            </a:r>
          </a:p>
          <a:p>
            <a:pPr algn="just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[15] J. Smith et al., “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Multiobjective</a:t>
            </a: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Differential Evolution With Speciation for Constrained Multimodal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Multiobjective</a:t>
            </a: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Optimization,” IEEE Transactions on Evolutionary Computation, vol. 27, no. 2, pp. 150–161, Feb. 2024. </a:t>
            </a:r>
          </a:p>
          <a:p>
            <a:pPr algn="l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697450" y="9851739"/>
            <a:ext cx="333375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 spc="2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23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02172" y="2433478"/>
            <a:ext cx="7441882" cy="172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80"/>
              </a:lnSpc>
            </a:pPr>
            <a:r>
              <a:rPr lang="en-US" sz="9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849850" y="9851739"/>
            <a:ext cx="141923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 spc="-5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62800" y="952500"/>
            <a:ext cx="44196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400" b="1" spc="-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Literature </a:t>
            </a:r>
            <a:r>
              <a:rPr lang="en-US" sz="4400" b="1" spc="-7" dirty="0" smtClean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Gap</a:t>
            </a:r>
            <a:endParaRPr lang="en-US" sz="4400" b="1" spc="-7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43953" y="1969024"/>
            <a:ext cx="16000095" cy="6560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9145" lvl="1" indent="-389573" algn="just">
              <a:lnSpc>
                <a:spcPts val="6461"/>
              </a:lnSpc>
              <a:buFont typeface="Arial"/>
              <a:buChar char="•"/>
            </a:pPr>
            <a:r>
              <a:rPr lang="en-US" sz="42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[2], we observed that technical feasibility of V2G has been studied </a:t>
            </a:r>
            <a:r>
              <a:rPr lang="en-US" sz="4200" b="1" spc="-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without  considering the economic impacts</a:t>
            </a:r>
          </a:p>
          <a:p>
            <a:pPr marL="779145" lvl="1" indent="-389573" algn="just">
              <a:lnSpc>
                <a:spcPts val="6456"/>
              </a:lnSpc>
              <a:buFont typeface="Arial"/>
              <a:buChar char="•"/>
            </a:pPr>
            <a:r>
              <a:rPr lang="en-US" sz="42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[4], we see there is </a:t>
            </a:r>
            <a:r>
              <a:rPr lang="en-US" sz="4200" b="1" spc="-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lack of comprehensive strategies </a:t>
            </a:r>
            <a:r>
              <a:rPr lang="en-US" sz="42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managing both  V2G and G2V simultaneously.</a:t>
            </a:r>
          </a:p>
          <a:p>
            <a:pPr marL="779145" lvl="1" indent="-389573" algn="just">
              <a:lnSpc>
                <a:spcPts val="6405"/>
              </a:lnSpc>
              <a:buFont typeface="Arial"/>
              <a:buChar char="•"/>
            </a:pPr>
            <a:r>
              <a:rPr lang="en-US" sz="42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[12], the authors </a:t>
            </a:r>
            <a:r>
              <a:rPr lang="en-US" sz="4200" b="1" spc="-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did not consider dynamic electric pricing </a:t>
            </a:r>
            <a:r>
              <a:rPr lang="en-US" sz="42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developing  scheduling algorithm.</a:t>
            </a:r>
          </a:p>
          <a:p>
            <a:pPr marL="779145" lvl="1" indent="-389573" algn="just">
              <a:lnSpc>
                <a:spcPts val="6461"/>
              </a:lnSpc>
              <a:buFont typeface="Arial"/>
              <a:buChar char="•"/>
            </a:pPr>
            <a:r>
              <a:rPr lang="en-US" sz="42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[13-14] </a:t>
            </a:r>
            <a:r>
              <a:rPr lang="en-US" sz="4200" b="1" spc="-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uncertainty related to EV driving cycles </a:t>
            </a:r>
            <a:r>
              <a:rPr lang="en-US" sz="42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4200" b="1" spc="-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battery degradation  cost </a:t>
            </a:r>
            <a:r>
              <a:rPr lang="en-US" sz="4200" spc="-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not been considered for scheduling.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845088" y="9851739"/>
            <a:ext cx="141923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 spc="-5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30929" y="904875"/>
            <a:ext cx="3426142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9"/>
              </a:lnSpc>
            </a:pPr>
            <a:r>
              <a:rPr lang="en-US" sz="592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75459" y="2966070"/>
            <a:ext cx="15028545" cy="352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6358" lvl="1" indent="-443179" algn="just">
              <a:lnSpc>
                <a:spcPts val="5515"/>
              </a:lnSpc>
              <a:buFont typeface="Arial"/>
              <a:buChar char="•"/>
            </a:pPr>
            <a:r>
              <a:rPr lang="en-US" sz="4800" dirty="0">
                <a:solidFill>
                  <a:srgbClr val="3B3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4800" b="1" dirty="0">
                <a:solidFill>
                  <a:srgbClr val="3B3B3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minimize the total cost</a:t>
            </a:r>
            <a:r>
              <a:rPr lang="en-US" sz="4800" dirty="0">
                <a:solidFill>
                  <a:srgbClr val="3B3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charging by considering  the uncertainty in EV driving cycles.</a:t>
            </a:r>
          </a:p>
          <a:p>
            <a:pPr algn="just">
              <a:lnSpc>
                <a:spcPts val="5518"/>
              </a:lnSpc>
            </a:pPr>
            <a:endParaRPr lang="en-US" sz="4800" dirty="0">
              <a:solidFill>
                <a:srgbClr val="3B3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86778" lvl="1" indent="-443389" algn="just">
              <a:lnSpc>
                <a:spcPts val="5518"/>
              </a:lnSpc>
              <a:buFont typeface="Arial"/>
              <a:buChar char="•"/>
            </a:pPr>
            <a:r>
              <a:rPr lang="en-US" sz="4800" dirty="0">
                <a:solidFill>
                  <a:srgbClr val="3B3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4800" b="1" dirty="0" err="1">
                <a:solidFill>
                  <a:srgbClr val="3B3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analyse</a:t>
            </a:r>
            <a:r>
              <a:rPr lang="en-US" sz="4800" b="1" dirty="0">
                <a:solidFill>
                  <a:srgbClr val="3B3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charging </a:t>
            </a:r>
            <a:r>
              <a:rPr lang="en-US" sz="4800" b="1" dirty="0" err="1">
                <a:solidFill>
                  <a:srgbClr val="3B3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behaviour</a:t>
            </a:r>
            <a:r>
              <a:rPr lang="en-US" sz="4800" b="1" dirty="0">
                <a:solidFill>
                  <a:srgbClr val="3B3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800" dirty="0" smtClean="0">
                <a:solidFill>
                  <a:srgbClr val="3B3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</a:t>
            </a:r>
            <a:r>
              <a:rPr lang="en-US" sz="4800" b="1" dirty="0">
                <a:solidFill>
                  <a:srgbClr val="3B3B3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G2V &amp;  V2G</a:t>
            </a:r>
            <a:r>
              <a:rPr lang="en-US" sz="4800" dirty="0">
                <a:solidFill>
                  <a:srgbClr val="3B3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 of operation considering </a:t>
            </a:r>
            <a:r>
              <a:rPr lang="en-US" sz="4800" b="1" dirty="0">
                <a:solidFill>
                  <a:srgbClr val="3B3B3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seasonal  uncertainty.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940175-DDB8-2A6E-E794-8AB076DC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296255"/>
            <a:ext cx="15713243" cy="1354746"/>
          </a:xfrm>
        </p:spPr>
        <p:txBody>
          <a:bodyPr>
            <a:norm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Formulation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33CE425B-3C57-03EE-414D-A293F66CAB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799" y="1651001"/>
                <a:ext cx="15542011" cy="8339550"/>
              </a:xfrm>
            </p:spPr>
            <p:txBody>
              <a:bodyPr>
                <a:normAutofit fontScale="40000" lnSpcReduction="20000"/>
              </a:bodyPr>
              <a:lstStyle/>
              <a:p>
                <a:pPr marL="0" indent="0">
                  <a:buNone/>
                </a:pPr>
                <a:endParaRPr lang="en-IN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</a:t>
                </a:r>
                <a:r>
                  <a:rPr lang="en-IN" sz="9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Charging Cost (objective function)</a:t>
                </a:r>
              </a:p>
              <a:p>
                <a:pPr marL="0" indent="0" algn="ctr">
                  <a:buNone/>
                </a:pPr>
                <a:r>
                  <a:rPr lang="en-IN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min(</a:t>
                </a:r>
                <a14:m>
                  <m:oMath xmlns:m="http://schemas.openxmlformats.org/officeDocument/2006/math">
                    <m:r>
                      <a:rPr lang="en-IN" sz="9600" i="1">
                        <a:latin typeface="Cambria Math" panose="02040503050406030204" pitchFamily="18" charset="0"/>
                      </a:rPr>
                      <m:t>𝐶𝑜𝑠</m:t>
                    </m:r>
                    <m:sSub>
                      <m:sSubPr>
                        <m:ctrlPr>
                          <a:rPr lang="en-IN" sz="9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𝑐h𝑎𝑟𝑔𝑒</m:t>
                        </m:r>
                      </m:sub>
                    </m:sSub>
                  </m:oMath>
                </a14:m>
                <a:r>
                  <a:rPr lang="en-IN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IN" sz="96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eqArr>
                          <m:eqArrPr>
                            <m:ctrlPr>
                              <a:rPr lang="en-IN" sz="9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IN" sz="9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IN" sz="9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9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</m:e>
                    </m:nary>
                    <m:r>
                      <a:rPr lang="en-IN" sz="960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IN" sz="96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eqArr>
                          <m:eqArrPr>
                            <m:ctrlPr>
                              <a:rPr lang="en-IN" sz="9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IN" sz="9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e>
                            <m:r>
                              <a:rPr lang="en-IN" sz="9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 sz="9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sSubSup>
                      <m:sSubSupPr>
                        <m:ctrlPr>
                          <a:rPr lang="en-IN" sz="9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IN" sz="96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IN" sz="9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IN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IN" sz="96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sz="9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IN" sz="9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9600" i="1">
                                <a:latin typeface="Cambria Math" panose="02040503050406030204" pitchFamily="18" charset="0"/>
                              </a:rPr>
                              <m:t>𝑃𝐸𝑉</m:t>
                            </m:r>
                            <m:r>
                              <a:rPr lang="en-IN" sz="9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9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</m:oMath>
                </a14:m>
                <a:r>
                  <a:rPr lang="en-IN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960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sz="9600" i="1" dirty="0">
                        <a:latin typeface="Cambria Math" panose="02040503050406030204" pitchFamily="18" charset="0"/>
                      </a:rPr>
                      <m:t>𝑅𝑇𝑃</m:t>
                    </m:r>
                    <m:r>
                      <a:rPr lang="en-IN" sz="9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96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9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(1)</a:t>
                </a:r>
              </a:p>
              <a:p>
                <a:pPr marL="0" indent="0">
                  <a:buNone/>
                </a:pPr>
                <a:r>
                  <a:rPr lang="en-IN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 C- charging rate, D-discharging rate, RTP=Real Time Price</a:t>
                </a:r>
              </a:p>
              <a:p>
                <a:pPr marL="0" indent="0">
                  <a:buNone/>
                </a:pPr>
                <a:endParaRPr lang="en-IN" sz="9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</a:t>
                </a:r>
                <a:r>
                  <a:rPr lang="en-IN" sz="9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Battery Degradation Cost</a:t>
                </a:r>
              </a:p>
              <a:p>
                <a:pPr marL="0" indent="0">
                  <a:buNone/>
                </a:pPr>
                <a:r>
                  <a:rPr lang="en-IN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IN" sz="9600" i="1">
                        <a:latin typeface="Cambria Math" panose="02040503050406030204" pitchFamily="18" charset="0"/>
                      </a:rPr>
                      <m:t>𝐶𝑜𝑠</m:t>
                    </m:r>
                    <m:sSub>
                      <m:sSubPr>
                        <m:ctrlPr>
                          <a:rPr lang="en-IN" sz="9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𝑏𝑎𝑡</m:t>
                        </m:r>
                      </m:sub>
                    </m:sSub>
                    <m:r>
                      <a:rPr lang="en-IN" sz="9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sz="9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96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IN" sz="9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9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9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9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IN" sz="9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9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b>
                        </m:sSub>
                      </m:e>
                    </m:nary>
                    <m:sSub>
                      <m:sSubPr>
                        <m:ctrlPr>
                          <a:rPr lang="en-IN" sz="9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IN" sz="9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9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IN" sz="9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9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r>
                      <a:rPr lang="en-IN" sz="9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9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IN" sz="9600" i="1">
                        <a:latin typeface="Cambria Math" panose="02040503050406030204" pitchFamily="18" charset="0"/>
                      </a:rPr>
                      <m:t>)⋅</m:t>
                    </m:r>
                    <m:f>
                      <m:fPr>
                        <m:ctrlPr>
                          <a:rPr lang="en-IN" sz="9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9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9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9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9600" i="1">
                                    <a:latin typeface="Cambria Math" panose="02040503050406030204" pitchFamily="18" charset="0"/>
                                  </a:rPr>
                                  <m:t>𝑑𝑖𝑠</m:t>
                                </m:r>
                                <m:r>
                                  <a:rPr lang="en-IN" sz="9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9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9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9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sz="9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IN" sz="9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9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9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9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IN" sz="9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9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b>
                        </m:sSub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𝐷𝑂𝐷</m:t>
                        </m:r>
                      </m:den>
                    </m:f>
                  </m:oMath>
                </a14:m>
                <a:r>
                  <a:rPr lang="en-IN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(2)</a:t>
                </a:r>
              </a:p>
              <a:p>
                <a:pPr marL="0" indent="0">
                  <a:buNone/>
                </a:pPr>
                <a:r>
                  <a:rPr lang="en-IN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 c=cost of battery per kWh for Kth PEV, E=Total energy discharged by Kth PEV, DOD=depth of charge , L=Battery Lifecycle at a particular DOD</a:t>
                </a:r>
              </a:p>
              <a:p>
                <a:pPr marL="0" indent="0">
                  <a:buNone/>
                </a:pPr>
                <a:endParaRPr lang="en-IN" sz="9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3)</a:t>
                </a:r>
                <a:r>
                  <a:rPr lang="en-IN" sz="9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Cost</a:t>
                </a:r>
              </a:p>
              <a:p>
                <a:pPr marL="0" indent="0">
                  <a:buNone/>
                </a:pPr>
                <a:r>
                  <a:rPr lang="en-IN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IN" sz="9600" i="1">
                        <a:latin typeface="Cambria Math" panose="02040503050406030204" pitchFamily="18" charset="0"/>
                      </a:rPr>
                      <m:t>𝐶𝑜𝑠</m:t>
                    </m:r>
                    <m:sSub>
                      <m:sSubPr>
                        <m:ctrlPr>
                          <a:rPr lang="en-IN" sz="9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IN" sz="9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9600" i="1">
                        <a:latin typeface="Cambria Math" panose="02040503050406030204" pitchFamily="18" charset="0"/>
                      </a:rPr>
                      <m:t>𝐶𝑜𝑠</m:t>
                    </m:r>
                    <m:sSub>
                      <m:sSubPr>
                        <m:ctrlPr>
                          <a:rPr lang="en-IN" sz="9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𝑐h𝑎𝑟𝑔𝑒</m:t>
                        </m:r>
                      </m:sub>
                    </m:sSub>
                    <m:r>
                      <a:rPr lang="en-IN" sz="9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9600" i="1">
                        <a:latin typeface="Cambria Math" panose="02040503050406030204" pitchFamily="18" charset="0"/>
                      </a:rPr>
                      <m:t>𝐶𝑜𝑠</m:t>
                    </m:r>
                    <m:sSub>
                      <m:sSubPr>
                        <m:ctrlPr>
                          <a:rPr lang="en-IN" sz="9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𝑏𝑎𝑡</m:t>
                        </m:r>
                      </m:sub>
                    </m:sSub>
                  </m:oMath>
                </a14:m>
                <a:r>
                  <a:rPr lang="en-IN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(3)</a:t>
                </a:r>
              </a:p>
              <a:p>
                <a:pPr marL="0" indent="0">
                  <a:buNone/>
                </a:pPr>
                <a:r>
                  <a:rPr lang="en-IN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IN" sz="9600" i="1">
                        <a:latin typeface="Cambria Math" panose="02040503050406030204" pitchFamily="18" charset="0"/>
                      </a:rPr>
                      <m:t>𝐶𝑜𝑠</m:t>
                    </m:r>
                    <m:sSub>
                      <m:sSubPr>
                        <m:ctrlPr>
                          <a:rPr lang="en-IN" sz="9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𝑐h𝑎𝑟𝑔𝑒</m:t>
                        </m:r>
                      </m:sub>
                    </m:sSub>
                  </m:oMath>
                </a14:m>
                <a:r>
                  <a:rPr lang="en-IN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IN" sz="9600" i="1">
                        <a:latin typeface="Cambria Math" panose="02040503050406030204" pitchFamily="18" charset="0"/>
                      </a:rPr>
                      <m:t>𝐶𝑜𝑠</m:t>
                    </m:r>
                    <m:sSub>
                      <m:sSubPr>
                        <m:ctrlPr>
                          <a:rPr lang="en-IN" sz="9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9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9600" i="1">
                        <a:latin typeface="Cambria Math" panose="02040503050406030204" pitchFamily="18" charset="0"/>
                      </a:rPr>
                      <m:t>𝐶𝑜𝑠</m:t>
                    </m:r>
                    <m:sSub>
                      <m:sSubPr>
                        <m:ctrlPr>
                          <a:rPr lang="en-IN" sz="9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9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IN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(4)</a:t>
                </a:r>
              </a:p>
              <a:p>
                <a:pPr marL="0" indent="0">
                  <a:buNone/>
                </a:pPr>
                <a:endParaRPr lang="en-IN" sz="9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CE425B-3C57-03EE-414D-A293F66CAB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799" y="1651001"/>
                <a:ext cx="15542011" cy="8339550"/>
              </a:xfrm>
              <a:blipFill rotWithShape="0">
                <a:blip r:embed="rId2"/>
                <a:stretch>
                  <a:fillRect l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974B7C0-29A1-647F-C911-69CB03E6E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95BE-2C4F-4FEE-AC6E-88F2FD9D6E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30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1" y="1638300"/>
            <a:ext cx="10057262" cy="7976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94"/>
              </a:lnSpc>
            </a:pPr>
            <a:endParaRPr dirty="0"/>
          </a:p>
          <a:p>
            <a:pPr algn="just">
              <a:lnSpc>
                <a:spcPts val="7115"/>
              </a:lnSpc>
            </a:pPr>
            <a:r>
              <a:rPr lang="en-US" sz="592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</a:t>
            </a:r>
            <a:r>
              <a:rPr lang="en-US" sz="592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</a:t>
            </a:r>
            <a:endParaRPr lang="en-US" sz="592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2894"/>
              </a:lnSpc>
            </a:pPr>
            <a:r>
              <a:rPr lang="en-US" sz="2411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</a:t>
            </a:r>
          </a:p>
          <a:p>
            <a:pPr marL="436505" lvl="1" indent="-218252" algn="just">
              <a:lnSpc>
                <a:spcPts val="2894"/>
              </a:lnSpc>
              <a:buFont typeface="Arial"/>
              <a:buChar char="•"/>
            </a:pPr>
            <a:r>
              <a:rPr lang="en-US" sz="2411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Battery Constraints</a:t>
            </a:r>
            <a:r>
              <a:rPr lang="en-US" sz="241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marL="436505" lvl="1" indent="-218252" algn="just">
              <a:lnSpc>
                <a:spcPts val="2894"/>
              </a:lnSpc>
            </a:pPr>
            <a:r>
              <a:rPr lang="en-US" sz="241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11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Battery </a:t>
            </a:r>
            <a:r>
              <a:rPr lang="en-US" sz="241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 of Charge (SOC) must be </a:t>
            </a:r>
            <a:r>
              <a:rPr lang="en-US" sz="2411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within limits</a:t>
            </a:r>
            <a:r>
              <a:rPr lang="en-US" sz="241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 </a:t>
            </a:r>
          </a:p>
          <a:p>
            <a:pPr marL="436505" lvl="1" indent="-218252" algn="just">
              <a:lnSpc>
                <a:spcPts val="2894"/>
              </a:lnSpc>
            </a:pPr>
            <a:endParaRPr lang="en-US" sz="241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36505" lvl="1" indent="-218252" algn="just">
              <a:lnSpc>
                <a:spcPts val="2894"/>
              </a:lnSpc>
              <a:buFont typeface="Arial"/>
              <a:buChar char="•"/>
            </a:pPr>
            <a:r>
              <a:rPr lang="en-US" sz="2411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Power Constraints</a:t>
            </a:r>
            <a:r>
              <a:rPr lang="en-US" sz="241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marL="436505" lvl="1" indent="-218252" algn="just">
              <a:lnSpc>
                <a:spcPts val="2894"/>
              </a:lnSpc>
            </a:pPr>
            <a:r>
              <a:rPr lang="en-US" sz="2411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Charging </a:t>
            </a:r>
            <a:r>
              <a:rPr lang="en-US" sz="241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</a:t>
            </a:r>
            <a:r>
              <a:rPr lang="en-US" sz="2411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cannot exceed the maximum rated power </a:t>
            </a:r>
            <a:r>
              <a:rPr lang="en-US" sz="241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charging station.</a:t>
            </a:r>
          </a:p>
          <a:p>
            <a:pPr marL="436505" lvl="1" indent="-218252" algn="just">
              <a:lnSpc>
                <a:spcPts val="2894"/>
              </a:lnSpc>
            </a:pPr>
            <a:endParaRPr lang="en-US" sz="241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36505" lvl="1" indent="-218252" algn="just">
              <a:lnSpc>
                <a:spcPts val="2894"/>
              </a:lnSpc>
              <a:buFont typeface="Arial"/>
              <a:buChar char="•"/>
            </a:pPr>
            <a:r>
              <a:rPr lang="en-US" sz="2411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Seasonal Driving Pattern Constraints</a:t>
            </a:r>
            <a:r>
              <a:rPr lang="en-US" sz="241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marL="436505" lvl="1" indent="-218252" algn="just">
              <a:lnSpc>
                <a:spcPts val="2894"/>
              </a:lnSpc>
            </a:pPr>
            <a:r>
              <a:rPr lang="en-US" sz="2411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Distance </a:t>
            </a:r>
            <a:r>
              <a:rPr lang="en-US" sz="241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energy consumption are constrained based on </a:t>
            </a:r>
            <a:r>
              <a:rPr lang="en-US" sz="2411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seasonal driving </a:t>
            </a:r>
            <a:r>
              <a:rPr lang="en-US" sz="241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patterns (e.g., higher consumption in winter due to heating).</a:t>
            </a:r>
          </a:p>
          <a:p>
            <a:pPr marL="436505" lvl="1" indent="-218252" algn="just">
              <a:lnSpc>
                <a:spcPts val="2894"/>
              </a:lnSpc>
            </a:pPr>
            <a:endParaRPr lang="en-US" sz="241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36505" lvl="1" indent="-218252" algn="just">
              <a:lnSpc>
                <a:spcPts val="2894"/>
              </a:lnSpc>
              <a:buFont typeface="Arial"/>
              <a:buChar char="•"/>
            </a:pPr>
            <a:r>
              <a:rPr lang="en-US" sz="2411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Grid Constraints</a:t>
            </a:r>
            <a:r>
              <a:rPr lang="en-US" sz="241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marL="436505" lvl="1" indent="-218252" algn="just">
              <a:lnSpc>
                <a:spcPts val="2894"/>
              </a:lnSpc>
            </a:pPr>
            <a:r>
              <a:rPr lang="en-US" sz="2411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Ensure </a:t>
            </a:r>
            <a:r>
              <a:rPr lang="en-US" sz="241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the </a:t>
            </a:r>
            <a:r>
              <a:rPr lang="en-US" sz="2411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grid load remains within safe operational limits</a:t>
            </a:r>
            <a:r>
              <a:rPr lang="en-US" sz="241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avoid overloading during peak hours</a:t>
            </a:r>
            <a:r>
              <a:rPr lang="en-US" sz="2411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436505" lvl="1" indent="-218252" algn="just">
              <a:lnSpc>
                <a:spcPts val="2894"/>
              </a:lnSpc>
            </a:pPr>
            <a:endParaRPr lang="en-US" sz="241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36505" lvl="1" indent="-218252" algn="just">
              <a:lnSpc>
                <a:spcPts val="2894"/>
              </a:lnSpc>
            </a:pPr>
            <a:endParaRPr lang="en-US" sz="241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36505" lvl="1" indent="-218252" algn="just">
              <a:lnSpc>
                <a:spcPts val="2894"/>
              </a:lnSpc>
            </a:pPr>
            <a:endParaRPr lang="en-US" sz="241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="" xmlns:a16="http://schemas.microsoft.com/office/drawing/2014/main" id="{28580104-7023-F4ED-B842-4DDED506D0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47" t="51205" r="55467" b="28622"/>
          <a:stretch/>
        </p:blipFill>
        <p:spPr>
          <a:xfrm>
            <a:off x="10666863" y="3009900"/>
            <a:ext cx="7563798" cy="29414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66263" y="1268968"/>
            <a:ext cx="70115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Constraints</a:t>
            </a:r>
            <a:endParaRPr lang="en-US" sz="6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806988" y="9851739"/>
            <a:ext cx="218123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 spc="-5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7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36695" y="971550"/>
            <a:ext cx="1267073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92"/>
              </a:lnSpc>
            </a:pPr>
            <a:r>
              <a:rPr lang="en-US" sz="5994" b="1" spc="-5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            INPUT   DATA</a:t>
            </a:r>
          </a:p>
          <a:p>
            <a:pPr algn="l">
              <a:lnSpc>
                <a:spcPts val="3136"/>
              </a:lnSpc>
            </a:pPr>
            <a:r>
              <a:rPr lang="en-US" sz="2895" spc="-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(ALL THE DRIVING CYCLES  FOLLOW </a:t>
            </a:r>
            <a:r>
              <a:rPr lang="en-US" sz="2895" b="1" spc="-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 DISTRIBUTION</a:t>
            </a:r>
            <a:r>
              <a:rPr lang="en-US" sz="2895" spc="-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8701" y="2595497"/>
            <a:ext cx="8867300" cy="6924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endParaRPr dirty="0"/>
          </a:p>
          <a:p>
            <a:pPr marL="670255" lvl="1" indent="-335128" algn="l">
              <a:buFont typeface="Arial"/>
              <a:buChar char="•"/>
            </a:pPr>
            <a:r>
              <a:rPr lang="en-US" sz="3600" spc="-17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Test Case I: </a:t>
            </a:r>
          </a:p>
          <a:p>
            <a:pPr algn="l"/>
            <a:r>
              <a:rPr lang="en-US" sz="3600" spc="-17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Scheduling with more </a:t>
            </a:r>
            <a:r>
              <a:rPr lang="en-US" sz="3600" b="1" spc="-17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higher battery </a:t>
            </a:r>
            <a:r>
              <a:rPr lang="en-US" sz="3600" b="1" spc="-179" dirty="0" smtClean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capacity(HBC).</a:t>
            </a:r>
            <a:endParaRPr lang="en-US" sz="3600" b="1" spc="-179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/>
            <a:r>
              <a:rPr lang="en-US" sz="3600" spc="-244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(</a:t>
            </a:r>
            <a:r>
              <a:rPr lang="en-US" sz="3600" b="1" spc="-24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BEV= 50%, </a:t>
            </a:r>
            <a:r>
              <a:rPr lang="en-US" sz="3600" spc="-24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PHEV 40=30%, PHEV 30=20%)</a:t>
            </a:r>
          </a:p>
          <a:p>
            <a:pPr marL="670560" lvl="1" indent="-335280" algn="l"/>
            <a:endParaRPr lang="en-US" sz="3600" spc="-244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70255" lvl="1" indent="-335128" algn="l">
              <a:buFont typeface="Arial"/>
              <a:buChar char="•"/>
            </a:pPr>
            <a:r>
              <a:rPr lang="en-US" sz="3600" spc="-8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Test Case 2: </a:t>
            </a:r>
          </a:p>
          <a:p>
            <a:pPr algn="l"/>
            <a:r>
              <a:rPr lang="en-US" sz="3600" spc="-8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Scheduling with more </a:t>
            </a:r>
            <a:r>
              <a:rPr lang="en-US" sz="3600" b="1" spc="-8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lower battery </a:t>
            </a:r>
            <a:r>
              <a:rPr lang="en-US" sz="3600" b="1" spc="-89" dirty="0" smtClean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capacity(LBC).</a:t>
            </a:r>
            <a:endParaRPr lang="en-US" sz="3600" b="1" spc="-89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670560" lvl="1" indent="-335280" algn="l"/>
            <a:r>
              <a:rPr lang="en-US" sz="3600" spc="-225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(</a:t>
            </a:r>
            <a:r>
              <a:rPr lang="en-US" sz="3600" b="1" spc="-225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BEV=20%, </a:t>
            </a:r>
            <a:r>
              <a:rPr lang="en-US" sz="3600" spc="-225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PHEV 40=30%, PHEV 30=50%)</a:t>
            </a:r>
          </a:p>
          <a:p>
            <a:pPr marL="670560" lvl="1" indent="-335280" algn="l"/>
            <a:r>
              <a:rPr lang="en-US" sz="3600" spc="-120" dirty="0" smtClean="0">
                <a:solidFill>
                  <a:srgbClr val="2424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THE </a:t>
            </a:r>
            <a:r>
              <a:rPr lang="en-US" sz="3600" spc="-120" dirty="0">
                <a:solidFill>
                  <a:srgbClr val="2424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TARIFF IS FETCHED FROM [1], where 30 mins  intervals the price  is changing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" t="14038" r="1516" b="3921"/>
          <a:stretch/>
        </p:blipFill>
        <p:spPr>
          <a:xfrm>
            <a:off x="9563548" y="2269757"/>
            <a:ext cx="8358188" cy="5650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74517" y="6972300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Slots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8611048" y="44635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Tariff (s$ / </a:t>
            </a:r>
            <a:r>
              <a:rPr lang="en-US" dirty="0" err="1" smtClean="0"/>
              <a:t>MWhr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800100"/>
            <a:ext cx="13781117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03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579887"/>
              </p:ext>
            </p:extLst>
          </p:nvPr>
        </p:nvGraphicFramePr>
        <p:xfrm>
          <a:off x="522265" y="426408"/>
          <a:ext cx="17446172" cy="9434857"/>
        </p:xfrm>
        <a:graphic>
          <a:graphicData uri="http://schemas.openxmlformats.org/drawingml/2006/table">
            <a:tbl>
              <a:tblPr/>
              <a:tblGrid>
                <a:gridCol w="9452409"/>
                <a:gridCol w="7993763"/>
              </a:tblGrid>
              <a:tr h="419524">
                <a:tc gridSpan="2">
                  <a:txBody>
                    <a:bodyPr/>
                    <a:lstStyle/>
                    <a:p>
                      <a:pPr algn="l">
                        <a:lnSpc>
                          <a:spcPts val="2272"/>
                        </a:lnSpc>
                        <a:defRPr/>
                      </a:pPr>
                      <a:r>
                        <a:rPr lang="en-US" sz="2100" b="1" dirty="0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3.6.1 For Summer:</a:t>
                      </a:r>
                      <a:endParaRPr lang="en-US" sz="11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272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3.6.1 For Summer: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248">
                <a:tc>
                  <a:txBody>
                    <a:bodyPr/>
                    <a:lstStyle/>
                    <a:p>
                      <a:pPr algn="l">
                        <a:lnSpc>
                          <a:spcPts val="2010"/>
                        </a:lnSpc>
                        <a:defRPr/>
                      </a:pPr>
                      <a:r>
                        <a:rPr lang="en-US" sz="1800" b="1" spc="-7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High Battery Capacity (HBC)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519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444"/>
                        </a:lnSpc>
                      </a:pPr>
                      <a:r>
                        <a:rPr lang="en-US" sz="2100" b="1" spc="-7" dirty="0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Fig. 1a. </a:t>
                      </a:r>
                      <a:r>
                        <a:rPr lang="en-US" sz="2100" spc="-7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Energy Exchange of HBC set of vehicles for 48 slots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70"/>
                        </a:lnSpc>
                        <a:defRPr/>
                      </a:pPr>
                      <a:r>
                        <a:rPr lang="en-US" sz="2400" spc="-7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Here we can see the energy exchange between grid and vehicle  for 48 slots during summer.</a:t>
                      </a:r>
                      <a:endParaRPr lang="en-US" sz="1100" dirty="0"/>
                    </a:p>
                    <a:p>
                      <a:pPr algn="l">
                        <a:lnSpc>
                          <a:spcPts val="2496"/>
                        </a:lnSpc>
                      </a:pPr>
                      <a:r>
                        <a:rPr lang="en-US" sz="2400" spc="-7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vehicles are </a:t>
                      </a:r>
                      <a:r>
                        <a:rPr lang="en-US" sz="2400" b="1" spc="-7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undergoing more V2G(discharging)</a:t>
                      </a:r>
                      <a:r>
                        <a:rPr lang="en-US" sz="2400" b="0" spc="-7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than</a:t>
                      </a:r>
                    </a:p>
                    <a:p>
                      <a:pPr algn="l">
                        <a:lnSpc>
                          <a:spcPts val="2670"/>
                        </a:lnSpc>
                      </a:pPr>
                      <a:r>
                        <a:rPr lang="en-US" sz="2400" b="0" spc="-7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G2V(charging) </a:t>
                      </a:r>
                      <a:r>
                        <a:rPr lang="en-US" sz="2400" spc="-7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when the tariff rate is high (as we can see  from 3.5)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524">
                <a:tc gridSpan="2">
                  <a:txBody>
                    <a:bodyPr/>
                    <a:lstStyle/>
                    <a:p>
                      <a:pPr algn="l">
                        <a:lnSpc>
                          <a:spcPts val="2272"/>
                        </a:lnSpc>
                        <a:defRPr/>
                      </a:pPr>
                      <a:r>
                        <a:rPr lang="en-US" sz="2100" b="1" spc="-7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Low Battery Capacity (LBC)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272"/>
                        </a:lnSpc>
                        <a:defRPr/>
                      </a:pPr>
                      <a:r>
                        <a:rPr lang="en-US" sz="2100" b="1" spc="-7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Low Battery Capacity (LBC)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3042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 dirty="0"/>
                    </a:p>
                    <a:p>
                      <a:pPr algn="l">
                        <a:lnSpc>
                          <a:spcPts val="307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307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307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307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307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307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307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          </a:t>
                      </a:r>
                      <a:r>
                        <a:rPr lang="en-US" sz="2199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 Bold"/>
                          <a:cs typeface="Times New Roman" panose="02020603050405020304" pitchFamily="18" charset="0"/>
                          <a:sym typeface="Arimo Bold"/>
                        </a:rPr>
                        <a:t>Fig. 1b. 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Energy Exchange of HBC set of vehicles for 48 slots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endParaRPr lang="en-US" sz="1100" dirty="0"/>
                    </a:p>
                    <a:p>
                      <a:pPr algn="l">
                        <a:lnSpc>
                          <a:spcPts val="2670"/>
                        </a:lnSpc>
                      </a:pPr>
                      <a:r>
                        <a:rPr lang="en-US" sz="2400" spc="-7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Here we can see the energy exchange between grid and vehicle  for 48 slots for LBC during summer.</a:t>
                      </a:r>
                    </a:p>
                    <a:p>
                      <a:pPr algn="l">
                        <a:lnSpc>
                          <a:spcPts val="3265"/>
                        </a:lnSpc>
                      </a:pPr>
                      <a:r>
                        <a:rPr lang="en-US" sz="2400" spc="-7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vehicles are </a:t>
                      </a:r>
                      <a:r>
                        <a:rPr lang="en-US" sz="2400" b="1" spc="-7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undergoing more G2V(charging) </a:t>
                      </a:r>
                      <a:r>
                        <a:rPr lang="en-US" sz="2400" spc="-7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than  V2G(discharging).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726078" y="1318472"/>
            <a:ext cx="9132747" cy="3389370"/>
          </a:xfrm>
          <a:custGeom>
            <a:avLst/>
            <a:gdLst/>
            <a:ahLst/>
            <a:cxnLst/>
            <a:rect l="l" t="t" r="r" b="b"/>
            <a:pathLst>
              <a:path w="9132747" h="3389370">
                <a:moveTo>
                  <a:pt x="0" y="0"/>
                </a:moveTo>
                <a:lnTo>
                  <a:pt x="9132747" y="0"/>
                </a:lnTo>
                <a:lnTo>
                  <a:pt x="9132747" y="3389369"/>
                </a:lnTo>
                <a:lnTo>
                  <a:pt x="0" y="3389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106" b="-5410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806988" y="9851739"/>
            <a:ext cx="322898" cy="2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 spc="-5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9</a:t>
            </a:r>
          </a:p>
        </p:txBody>
      </p:sp>
      <p:sp>
        <p:nvSpPr>
          <p:cNvPr id="5" name="Freeform 5"/>
          <p:cNvSpPr/>
          <p:nvPr/>
        </p:nvSpPr>
        <p:spPr>
          <a:xfrm>
            <a:off x="921548" y="5669163"/>
            <a:ext cx="8741808" cy="3438913"/>
          </a:xfrm>
          <a:custGeom>
            <a:avLst/>
            <a:gdLst/>
            <a:ahLst/>
            <a:cxnLst/>
            <a:rect l="l" t="t" r="r" b="b"/>
            <a:pathLst>
              <a:path w="8741808" h="3438913">
                <a:moveTo>
                  <a:pt x="0" y="0"/>
                </a:moveTo>
                <a:lnTo>
                  <a:pt x="8741807" y="0"/>
                </a:lnTo>
                <a:lnTo>
                  <a:pt x="8741807" y="3438914"/>
                </a:lnTo>
                <a:lnTo>
                  <a:pt x="0" y="3438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062" b="-3145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1796</Words>
  <Application>Microsoft Office PowerPoint</Application>
  <PresentationFormat>Custom</PresentationFormat>
  <Paragraphs>480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Times New Roman</vt:lpstr>
      <vt:lpstr>DejaVu Sans Light</vt:lpstr>
      <vt:lpstr>Arial</vt:lpstr>
      <vt:lpstr>Arimo Bold</vt:lpstr>
      <vt:lpstr>Times New Roman Bold</vt:lpstr>
      <vt:lpstr>Cambria Math</vt:lpstr>
      <vt:lpstr>Calibri</vt:lpstr>
      <vt:lpstr>Tahoma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Problem Formulation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sem7_project.pptx</dc:title>
  <dc:creator>SOUMYADEEP BERA</dc:creator>
  <cp:lastModifiedBy>Microsoft account</cp:lastModifiedBy>
  <cp:revision>22</cp:revision>
  <dcterms:created xsi:type="dcterms:W3CDTF">2006-08-16T00:00:00Z</dcterms:created>
  <dcterms:modified xsi:type="dcterms:W3CDTF">2024-11-21T17:54:25Z</dcterms:modified>
  <dc:identifier>DAGXG8n3LZc</dc:identifier>
</cp:coreProperties>
</file>